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29"/>
  </p:notesMasterIdLst>
  <p:sldIdLst>
    <p:sldId id="259" r:id="rId2"/>
    <p:sldId id="307" r:id="rId3"/>
    <p:sldId id="308" r:id="rId4"/>
    <p:sldId id="309" r:id="rId5"/>
    <p:sldId id="310" r:id="rId6"/>
    <p:sldId id="279" r:id="rId7"/>
    <p:sldId id="280" r:id="rId8"/>
    <p:sldId id="274" r:id="rId9"/>
    <p:sldId id="276" r:id="rId10"/>
    <p:sldId id="297" r:id="rId11"/>
    <p:sldId id="277" r:id="rId12"/>
    <p:sldId id="278" r:id="rId13"/>
    <p:sldId id="262" r:id="rId14"/>
    <p:sldId id="261" r:id="rId15"/>
    <p:sldId id="263" r:id="rId16"/>
    <p:sldId id="272" r:id="rId17"/>
    <p:sldId id="271" r:id="rId18"/>
    <p:sldId id="270" r:id="rId19"/>
    <p:sldId id="305" r:id="rId20"/>
    <p:sldId id="304" r:id="rId21"/>
    <p:sldId id="286" r:id="rId22"/>
    <p:sldId id="285" r:id="rId23"/>
    <p:sldId id="301" r:id="rId24"/>
    <p:sldId id="302" r:id="rId25"/>
    <p:sldId id="283" r:id="rId26"/>
    <p:sldId id="287" r:id="rId27"/>
    <p:sldId id="306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041C"/>
    <a:srgbClr val="6D03D7"/>
    <a:srgbClr val="FC16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16" autoAdjust="0"/>
    <p:restoredTop sz="94693" autoAdjust="0"/>
  </p:normalViewPr>
  <p:slideViewPr>
    <p:cSldViewPr>
      <p:cViewPr>
        <p:scale>
          <a:sx n="66" d="100"/>
          <a:sy n="66" d="100"/>
        </p:scale>
        <p:origin x="-1692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A2521-F4B9-4F47-AEAC-E86BE22BF23E}" type="datetimeFigureOut">
              <a:rPr lang="en-US" smtClean="0"/>
              <a:pPr/>
              <a:t>4/9/2016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E5200-D624-4F22-9D00-B8BD89FBBD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635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FE85F8-7A2F-468B-8B02-33A4F3F323DE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E9169-2FB4-4E13-AF18-9B213DB466AC}" type="datetimeFigureOut">
              <a:rPr lang="en-US"/>
              <a:pPr>
                <a:defRPr/>
              </a:pPr>
              <a:t>4/9/2016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8C15A-A41C-4AA5-AF06-3FF7ABD017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35042-F34C-41D4-913C-EF879FC5DA0B}" type="datetimeFigureOut">
              <a:rPr lang="en-US"/>
              <a:pPr>
                <a:defRPr/>
              </a:pPr>
              <a:t>4/9/2016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DA5B2-B7F8-4CC6-90D0-6A6B90933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F894E-0C83-4E55-AEFD-F4E27FF92A69}" type="datetimeFigureOut">
              <a:rPr lang="en-US"/>
              <a:pPr>
                <a:defRPr/>
              </a:pPr>
              <a:t>4/9/2016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B1A18-1B7D-44AD-B7BE-C62B85D6F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FB5D0-F593-4834-A1CA-3A1C8EE6A035}" type="datetimeFigureOut">
              <a:rPr lang="en-US"/>
              <a:pPr>
                <a:defRPr/>
              </a:pPr>
              <a:t>4/9/2016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AE77A-0BCC-4E41-8643-A7353F39D5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3B28D-A0DF-4D63-A229-D32483BBF222}" type="datetimeFigureOut">
              <a:rPr lang="en-US"/>
              <a:pPr>
                <a:defRPr/>
              </a:pPr>
              <a:t>4/9/2016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3CD93-2DD0-4BE3-A095-C4E54D737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0483B-7DE8-4EA4-8158-7988ECBAF43C}" type="datetimeFigureOut">
              <a:rPr lang="en-US"/>
              <a:pPr>
                <a:defRPr/>
              </a:pPr>
              <a:t>4/9/2016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73EF3-43CF-4333-B8A2-8AAC4E349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66656-FE6E-457F-A2E4-2BA874696BC0}" type="datetimeFigureOut">
              <a:rPr lang="en-US"/>
              <a:pPr>
                <a:defRPr/>
              </a:pPr>
              <a:t>4/9/2016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E9D77-0B8E-4598-8CC7-F80B175F3B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FA533-374C-486E-B2AC-3EB1AD811AEA}" type="datetimeFigureOut">
              <a:rPr lang="en-US"/>
              <a:pPr>
                <a:defRPr/>
              </a:pPr>
              <a:t>4/9/2016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A3F8A-C5E3-492C-A01E-3C5FF1E26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6AEBD-8FC7-4F22-AD88-D48BBDD790D1}" type="datetimeFigureOut">
              <a:rPr lang="en-US"/>
              <a:pPr>
                <a:defRPr/>
              </a:pPr>
              <a:t>4/9/2016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4487E-3259-4BD2-8251-E188EF94E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0CE41-2D23-4995-95FA-69DC6C7314DF}" type="datetimeFigureOut">
              <a:rPr lang="en-US"/>
              <a:pPr>
                <a:defRPr/>
              </a:pPr>
              <a:t>4/9/2016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23D08-559E-41C9-AEF7-3864D598E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9485A-5235-453A-9888-FB4E83CC5326}" type="datetimeFigureOut">
              <a:rPr lang="en-US"/>
              <a:pPr>
                <a:defRPr/>
              </a:pPr>
              <a:t>4/9/2016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9402B-2411-4B27-A454-3AB8CDC68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038270-0646-4E95-B732-9CA9B4109F87}" type="datetimeFigureOut">
              <a:rPr lang="en-US"/>
              <a:pPr>
                <a:defRPr/>
              </a:pPr>
              <a:t>4/9/2016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4080AE7-4C69-448D-B162-169BC60DB0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jpeg"/><Relationship Id="rId7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Owner\Pictures\David &amp; Goliath pix\Jes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28600"/>
            <a:ext cx="4430712" cy="638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00" y="457200"/>
            <a:ext cx="5943600" cy="5509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3200" dirty="0"/>
          </a:p>
          <a:p>
            <a:pPr>
              <a:defRPr/>
            </a:pPr>
            <a:r>
              <a:rPr lang="en-US" sz="3200" dirty="0"/>
              <a:t>22  And David left his </a:t>
            </a:r>
            <a:r>
              <a:rPr lang="en-US" sz="3200" dirty="0" smtClean="0"/>
              <a:t>wagon </a:t>
            </a:r>
            <a:r>
              <a:rPr lang="en-US" sz="3200" dirty="0"/>
              <a:t>with the keeper, and ran </a:t>
            </a:r>
            <a:r>
              <a:rPr lang="en-US" sz="3200" dirty="0" smtClean="0"/>
              <a:t>to </a:t>
            </a:r>
            <a:r>
              <a:rPr lang="en-US" sz="3200" dirty="0"/>
              <a:t>the army, and greeted his brothers.</a:t>
            </a:r>
          </a:p>
          <a:p>
            <a:pPr>
              <a:defRPr/>
            </a:pPr>
            <a:r>
              <a:rPr lang="en-US" sz="3200" dirty="0"/>
              <a:t> </a:t>
            </a:r>
          </a:p>
          <a:p>
            <a:pPr marL="514350" indent="-514350">
              <a:buFontTx/>
              <a:buAutoNum type="arabicPlain" startAt="23"/>
              <a:defRPr/>
            </a:pPr>
            <a:r>
              <a:rPr lang="en-US" sz="3200" dirty="0" smtClean="0"/>
              <a:t> As </a:t>
            </a:r>
            <a:r>
              <a:rPr lang="en-US" sz="3200" dirty="0"/>
              <a:t>he talked with them,</a:t>
            </a:r>
          </a:p>
          <a:p>
            <a:pPr marL="514350" indent="-514350">
              <a:defRPr/>
            </a:pPr>
            <a:r>
              <a:rPr lang="en-US" sz="3200" dirty="0"/>
              <a:t>Goliath appeared </a:t>
            </a:r>
            <a:r>
              <a:rPr lang="en-US" sz="3200" dirty="0" smtClean="0"/>
              <a:t>and</a:t>
            </a:r>
            <a:endParaRPr lang="en-US" sz="3200" dirty="0"/>
          </a:p>
          <a:p>
            <a:pPr marL="514350" indent="-514350">
              <a:defRPr/>
            </a:pPr>
            <a:r>
              <a:rPr lang="en-US" sz="3200" dirty="0"/>
              <a:t>spoke </a:t>
            </a:r>
            <a:r>
              <a:rPr lang="en-US" sz="3200" dirty="0" smtClean="0"/>
              <a:t>those </a:t>
            </a:r>
            <a:r>
              <a:rPr lang="en-US" sz="3200" dirty="0"/>
              <a:t>same words again.   </a:t>
            </a:r>
          </a:p>
          <a:p>
            <a:pPr marL="514350" indent="-514350">
              <a:defRPr/>
            </a:pPr>
            <a:endParaRPr lang="en-US" sz="3200" dirty="0"/>
          </a:p>
          <a:p>
            <a:pPr marL="514350" indent="-514350">
              <a:defRPr/>
            </a:pPr>
            <a:r>
              <a:rPr lang="en-US" sz="3200" dirty="0"/>
              <a:t>And David heard them.</a:t>
            </a:r>
          </a:p>
          <a:p>
            <a:pPr>
              <a:defRPr/>
            </a:pPr>
            <a:r>
              <a:rPr lang="en-US" sz="3200" dirty="0"/>
              <a:t> </a:t>
            </a:r>
          </a:p>
        </p:txBody>
      </p:sp>
      <p:pic>
        <p:nvPicPr>
          <p:cNvPr id="12291" name="Picture 2" descr="C:\Users\Owner\Pictures\David &amp; Goliath pix\davidandgoliath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27432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7"/>
          <p:cNvSpPr txBox="1">
            <a:spLocks noChangeArrowheads="1"/>
          </p:cNvSpPr>
          <p:nvPr/>
        </p:nvSpPr>
        <p:spPr bwMode="auto">
          <a:xfrm>
            <a:off x="3048000" y="457200"/>
            <a:ext cx="59436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 24  And </a:t>
            </a:r>
            <a:r>
              <a:rPr lang="en-US" sz="3200" dirty="0">
                <a:solidFill>
                  <a:srgbClr val="FFC000"/>
                </a:solidFill>
              </a:rPr>
              <a:t>all</a:t>
            </a:r>
            <a:r>
              <a:rPr lang="en-US" sz="3200" dirty="0"/>
              <a:t> the men of </a:t>
            </a:r>
            <a:r>
              <a:rPr lang="en-US" sz="3200" dirty="0" smtClean="0"/>
              <a:t>Israel </a:t>
            </a:r>
            <a:r>
              <a:rPr lang="en-US" sz="3200" dirty="0" smtClean="0">
                <a:solidFill>
                  <a:srgbClr val="FFC000"/>
                </a:solidFill>
              </a:rPr>
              <a:t>fled </a:t>
            </a:r>
            <a:r>
              <a:rPr lang="en-US" sz="3200" dirty="0" smtClean="0"/>
              <a:t>and </a:t>
            </a:r>
            <a:r>
              <a:rPr lang="en-US" sz="3200" dirty="0"/>
              <a:t>were very </a:t>
            </a:r>
            <a:r>
              <a:rPr lang="en-US" sz="3200" dirty="0">
                <a:solidFill>
                  <a:srgbClr val="FFC000"/>
                </a:solidFill>
              </a:rPr>
              <a:t>afraid.</a:t>
            </a:r>
            <a:endParaRPr lang="en-US" sz="1600" dirty="0">
              <a:solidFill>
                <a:srgbClr val="FFC000"/>
              </a:solidFill>
            </a:endParaRPr>
          </a:p>
          <a:p>
            <a:r>
              <a:rPr lang="en-US" sz="1600" dirty="0"/>
              <a:t> </a:t>
            </a:r>
          </a:p>
          <a:p>
            <a:r>
              <a:rPr lang="en-US" sz="3200" dirty="0"/>
              <a:t>25  And the men of Israel said, Have you seen this man that </a:t>
            </a:r>
            <a:r>
              <a:rPr lang="en-US" sz="3200" dirty="0" smtClean="0"/>
              <a:t>defies </a:t>
            </a:r>
            <a:r>
              <a:rPr lang="en-US" sz="3200" dirty="0"/>
              <a:t>Israel ?</a:t>
            </a:r>
          </a:p>
          <a:p>
            <a:r>
              <a:rPr lang="en-US" sz="3200" dirty="0">
                <a:solidFill>
                  <a:srgbClr val="FFFF00"/>
                </a:solidFill>
              </a:rPr>
              <a:t>Behold, it has been said, that the man who kills him, the king will give him his daughter, </a:t>
            </a:r>
            <a:r>
              <a:rPr lang="en-US" sz="3200" dirty="0">
                <a:solidFill>
                  <a:srgbClr val="FFC000"/>
                </a:solidFill>
              </a:rPr>
              <a:t>Princess Michal, </a:t>
            </a:r>
            <a:r>
              <a:rPr lang="en-US" sz="3200" dirty="0">
                <a:solidFill>
                  <a:srgbClr val="FFFF00"/>
                </a:solidFill>
              </a:rPr>
              <a:t>and give him great riches, and his family will live tax-free!</a:t>
            </a:r>
          </a:p>
          <a:p>
            <a:r>
              <a:rPr lang="en-US" sz="3200" dirty="0"/>
              <a:t> </a:t>
            </a:r>
          </a:p>
        </p:txBody>
      </p:sp>
      <p:pic>
        <p:nvPicPr>
          <p:cNvPr id="13315" name="Picture 2" descr="C:\Users\Owner\Pictures\David &amp; Goliath pix\davidandgoliath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27432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7"/>
          <p:cNvSpPr txBox="1">
            <a:spLocks noChangeArrowheads="1"/>
          </p:cNvSpPr>
          <p:nvPr/>
        </p:nvSpPr>
        <p:spPr bwMode="auto">
          <a:xfrm>
            <a:off x="3048000" y="457200"/>
            <a:ext cx="5943600" cy="62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 26  And David asked the men to repeat what they said: </a:t>
            </a:r>
          </a:p>
          <a:p>
            <a:r>
              <a:rPr lang="en-US" sz="3200" dirty="0"/>
              <a:t>What shall happen to the man that kills this Philistine?    </a:t>
            </a:r>
          </a:p>
          <a:p>
            <a:r>
              <a:rPr lang="en-US" sz="3200" dirty="0">
                <a:solidFill>
                  <a:srgbClr val="FFFF00"/>
                </a:solidFill>
              </a:rPr>
              <a:t>Who is this uncircumcised Philistine, that he should defy the armies of the living God?</a:t>
            </a:r>
          </a:p>
          <a:p>
            <a:endParaRPr lang="en-US" sz="3200" dirty="0"/>
          </a:p>
          <a:p>
            <a:r>
              <a:rPr lang="en-US" sz="3200" dirty="0"/>
              <a:t>27  And the men repeated their answer, saying, That’s what will happen to the man that kills Goliath!</a:t>
            </a:r>
            <a:endParaRPr lang="en-US" sz="3200" b="1" dirty="0"/>
          </a:p>
          <a:p>
            <a:endParaRPr lang="en-US" dirty="0"/>
          </a:p>
        </p:txBody>
      </p:sp>
      <p:pic>
        <p:nvPicPr>
          <p:cNvPr id="14339" name="Picture 2" descr="C:\Users\Owner\Pictures\David &amp; Goliath pix\davidandgoliath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27432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Owner\Pictures\David &amp; Goliath pix\Davi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450" y="381000"/>
            <a:ext cx="755015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C:\Users\Owner\Pictures\David &amp; Goliath pix\Princess_Cropped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" y="381000"/>
            <a:ext cx="9042400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C:\Users\Owner\Pictures\David &amp; Goliath pix\maz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25" y="838200"/>
            <a:ext cx="907097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Picture 2" descr="C:\Users\Owner\Pictures\David &amp; Goliath pix\maze.gif"/>
          <p:cNvSpPr>
            <a:spLocks noChangeAspect="1" noChangeArrowheads="1"/>
          </p:cNvSpPr>
          <p:nvPr/>
        </p:nvSpPr>
        <p:spPr bwMode="auto">
          <a:xfrm>
            <a:off x="36513" y="817563"/>
            <a:ext cx="9107487" cy="520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9460" name="Picture 3" descr="C:\Users\Owner\Pictures\David &amp; Goliath pix\David - Crop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514600"/>
            <a:ext cx="9906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 descr="C:\Users\Owner\Pictures\David &amp; Goliath pix\Princess-Cropped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7988" y="1447800"/>
            <a:ext cx="103981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Box 5"/>
          <p:cNvSpPr txBox="1">
            <a:spLocks noChangeArrowheads="1"/>
          </p:cNvSpPr>
          <p:nvPr/>
        </p:nvSpPr>
        <p:spPr bwMode="auto">
          <a:xfrm>
            <a:off x="304800" y="152400"/>
            <a:ext cx="8458200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900" dirty="0">
                <a:solidFill>
                  <a:srgbClr val="FFC000"/>
                </a:solidFill>
                <a:latin typeface="Arial Black" pitchFamily="34" charset="0"/>
              </a:rPr>
              <a:t>Life is a series of </a:t>
            </a:r>
            <a:r>
              <a:rPr lang="en-US" sz="3900" dirty="0" smtClean="0">
                <a:solidFill>
                  <a:srgbClr val="FFC000"/>
                </a:solidFill>
                <a:latin typeface="Arial Black" pitchFamily="34" charset="0"/>
              </a:rPr>
              <a:t>challenges </a:t>
            </a:r>
            <a:r>
              <a:rPr lang="en-US" sz="3900" dirty="0">
                <a:solidFill>
                  <a:srgbClr val="FFC000"/>
                </a:solidFill>
                <a:latin typeface="Arial Black" pitchFamily="3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Owner\Pictures\David &amp; Goliath pix\Maz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75" y="817563"/>
            <a:ext cx="9102725" cy="520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C:\Users\Owner\Pictures\David &amp; Goliath pix\David - Crop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514600"/>
            <a:ext cx="9906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C:\Users\Owner\Pictures\David &amp; Goliath pix\Princess-Cropped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7988" y="1447800"/>
            <a:ext cx="103981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304800" y="152400"/>
            <a:ext cx="845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rgbClr val="FFC000"/>
                </a:solidFill>
                <a:latin typeface="Arial Black" pitchFamily="34" charset="0"/>
              </a:rPr>
              <a:t>The Goal Never Moves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Owner\Pictures\David &amp; Goliath pix\maz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75" y="817563"/>
            <a:ext cx="9102725" cy="520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 descr="C:\Users\Owner\Pictures\David &amp; Goliath pix\Princess-Cropped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88" y="1447800"/>
            <a:ext cx="103981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 descr="C:\Users\Owner\Pictures\David &amp; Goliath pix\David - Cropp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514600"/>
            <a:ext cx="9906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304800" y="152400"/>
            <a:ext cx="845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rgbClr val="FFC000"/>
                </a:solidFill>
                <a:latin typeface="Arial Black" pitchFamily="34" charset="0"/>
              </a:rPr>
              <a:t>The Goal Never Moves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Owner\Pictures\David &amp; Goliath pix\maz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75" y="838200"/>
            <a:ext cx="9102725" cy="520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 descr="C:\Users\Owner\Pictures\David &amp; Goliath pix\Princess-Cropped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88" y="1447800"/>
            <a:ext cx="103981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 descr="C:\Users\Owner\Pictures\David &amp; Goliath pix\David - Cropp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514600"/>
            <a:ext cx="9906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304800" y="152400"/>
            <a:ext cx="845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rgbClr val="FFC000"/>
                </a:solidFill>
                <a:latin typeface="Arial Black" pitchFamily="34" charset="0"/>
              </a:rPr>
              <a:t>The Goal Never Moves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457200"/>
            <a:ext cx="4419600" cy="4953000"/>
          </a:xfrm>
        </p:spPr>
        <p:txBody>
          <a:bodyPr/>
          <a:lstStyle/>
          <a:p>
            <a:pPr eaLnBrk="1" hangingPunct="1">
              <a:lnSpc>
                <a:spcPct val="115000"/>
              </a:lnSpc>
              <a:defRPr/>
            </a:pP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Four Giants David Could </a:t>
            </a:r>
            <a:b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Not Kill</a:t>
            </a:r>
            <a:b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II Samuel 21:15-22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4200" b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pic>
        <p:nvPicPr>
          <p:cNvPr id="2051" name="Picture 5" descr="giant-gre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013" y="3581400"/>
            <a:ext cx="941387" cy="1828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052" name="Picture 6" descr="goliath 1"/>
          <p:cNvPicPr>
            <a:picLocks noChangeAspect="1" noChangeArrowheads="1"/>
          </p:cNvPicPr>
          <p:nvPr/>
        </p:nvPicPr>
        <p:blipFill>
          <a:blip r:embed="rId4" cstate="print"/>
          <a:srcRect l="26901"/>
          <a:stretch>
            <a:fillRect/>
          </a:stretch>
        </p:blipFill>
        <p:spPr bwMode="auto">
          <a:xfrm>
            <a:off x="7048500" y="838200"/>
            <a:ext cx="1028700" cy="1828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053" name="Picture 7" descr="Goliath 2"/>
          <p:cNvPicPr>
            <a:picLocks noChangeAspect="1" noChangeArrowheads="1"/>
          </p:cNvPicPr>
          <p:nvPr/>
        </p:nvPicPr>
        <p:blipFill>
          <a:blip r:embed="rId5" cstate="print"/>
          <a:srcRect r="33803" b="14043"/>
          <a:stretch>
            <a:fillRect/>
          </a:stretch>
        </p:blipFill>
        <p:spPr bwMode="auto">
          <a:xfrm>
            <a:off x="641350" y="838200"/>
            <a:ext cx="1187450" cy="1828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054" name="Picture 8" descr="Goliath 2"/>
          <p:cNvPicPr>
            <a:picLocks noChangeAspect="1" noChangeArrowheads="1"/>
          </p:cNvPicPr>
          <p:nvPr/>
        </p:nvPicPr>
        <p:blipFill>
          <a:blip r:embed="rId6" cstate="print"/>
          <a:srcRect l="33920" b="14023"/>
          <a:stretch>
            <a:fillRect/>
          </a:stretch>
        </p:blipFill>
        <p:spPr bwMode="auto">
          <a:xfrm>
            <a:off x="6888163" y="3581400"/>
            <a:ext cx="1189037" cy="18335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09600" y="23622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Guilt</a:t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858000" y="51816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Lust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934200" y="24384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Greed</a:t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04800" y="5105400"/>
            <a:ext cx="1905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Bitterness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:\Users\Owner\Pictures\David &amp; Goliath pix\CTP6557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60350"/>
            <a:ext cx="5105400" cy="643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Owner\Pictures\David &amp; Goliath pix\maz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75" y="838200"/>
            <a:ext cx="9102725" cy="520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 descr="C:\Users\Owner\Pictures\David &amp; Goliath pix\Princess-Cropped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88" y="1447800"/>
            <a:ext cx="103981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 descr="C:\Users\Owner\Pictures\David &amp; Goliath pix\David - Cropp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514600"/>
            <a:ext cx="9906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304800" y="152400"/>
            <a:ext cx="845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rgbClr val="FFC000"/>
                </a:solidFill>
                <a:latin typeface="Arial Black" pitchFamily="34" charset="0"/>
              </a:rPr>
              <a:t>The Goal Never Moves !</a:t>
            </a:r>
          </a:p>
        </p:txBody>
      </p:sp>
      <p:pic>
        <p:nvPicPr>
          <p:cNvPr id="6" name="Picture 6" descr="goliath 1"/>
          <p:cNvPicPr>
            <a:picLocks noChangeAspect="1" noChangeArrowheads="1"/>
          </p:cNvPicPr>
          <p:nvPr/>
        </p:nvPicPr>
        <p:blipFill>
          <a:blip r:embed="rId5" cstate="print"/>
          <a:srcRect l="26901"/>
          <a:stretch>
            <a:fillRect/>
          </a:stretch>
        </p:blipFill>
        <p:spPr bwMode="auto">
          <a:xfrm>
            <a:off x="5334000" y="1143000"/>
            <a:ext cx="1028700" cy="1828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7" name="Picture 7" descr="Goliath 2"/>
          <p:cNvPicPr>
            <a:picLocks noChangeAspect="1" noChangeArrowheads="1"/>
          </p:cNvPicPr>
          <p:nvPr/>
        </p:nvPicPr>
        <p:blipFill>
          <a:blip r:embed="rId6" cstate="print"/>
          <a:srcRect r="33803" b="14043"/>
          <a:stretch>
            <a:fillRect/>
          </a:stretch>
        </p:blipFill>
        <p:spPr bwMode="auto">
          <a:xfrm>
            <a:off x="2313781" y="990600"/>
            <a:ext cx="1039019" cy="1600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8" name="Picture 8" descr="Goliath 2"/>
          <p:cNvPicPr>
            <a:picLocks noChangeAspect="1" noChangeArrowheads="1"/>
          </p:cNvPicPr>
          <p:nvPr/>
        </p:nvPicPr>
        <p:blipFill>
          <a:blip r:embed="rId7" cstate="print"/>
          <a:srcRect l="33920" b="14023"/>
          <a:stretch>
            <a:fillRect/>
          </a:stretch>
        </p:blipFill>
        <p:spPr bwMode="auto">
          <a:xfrm>
            <a:off x="5867400" y="3810000"/>
            <a:ext cx="1189037" cy="18335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9" name="Picture 5" descr="giant-gree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38400" y="3429000"/>
            <a:ext cx="941387" cy="1828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143000"/>
            <a:ext cx="762000" cy="43894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5603" name="Picture 5" descr="C:\Users\Owner\Pictures\David &amp; Goliath pix\maz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500" y="1143000"/>
            <a:ext cx="7683500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 descr="C:\Users\Owner\Pictures\David &amp; Goliath pix\David - Crop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819400"/>
            <a:ext cx="15605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 descr="C:\Users\Owner\Pictures\David &amp; Goliath pix\giant - cropp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6163" y="990600"/>
            <a:ext cx="1989137" cy="4800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8305800" y="1143000"/>
            <a:ext cx="762000" cy="43703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5607" name="Picture 4" descr="C:\Users\Owner\Pictures\David &amp; Goliath pix\Princess-Cropped 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8075" y="2011363"/>
            <a:ext cx="1304925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TextBox 9"/>
          <p:cNvSpPr txBox="1">
            <a:spLocks noChangeArrowheads="1"/>
          </p:cNvSpPr>
          <p:nvPr/>
        </p:nvSpPr>
        <p:spPr bwMode="auto">
          <a:xfrm>
            <a:off x="304800" y="228600"/>
            <a:ext cx="845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rgbClr val="FFC000"/>
                </a:solidFill>
                <a:latin typeface="Arial Black" pitchFamily="34" charset="0"/>
              </a:rPr>
              <a:t>“Is that all I have to do ?”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143000"/>
            <a:ext cx="762000" cy="43894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6627" name="Picture 5" descr="C:\Users\Owner\Pictures\David &amp; Goliath pix\maz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500" y="1143000"/>
            <a:ext cx="7683500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8305800" y="1143000"/>
            <a:ext cx="762000" cy="43703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6629" name="Picture 7" descr="C:\Users\Owner\Pictures\David &amp; Goliath pix\cross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838200"/>
            <a:ext cx="371157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5" descr="C:\Users\Owner\Pictures\David &amp; Goliath pix\Jes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276600"/>
            <a:ext cx="12684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3" descr="C:\Users\Owner\Pictures\David &amp; Goliath pix\Heav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6413" y="3429000"/>
            <a:ext cx="21351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6" descr="C:\Users\Owner\Pictures\David &amp; Goliath pix\crow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2386013"/>
            <a:ext cx="1468438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3" name="TextBox 9"/>
          <p:cNvSpPr txBox="1">
            <a:spLocks noChangeArrowheads="1"/>
          </p:cNvSpPr>
          <p:nvPr/>
        </p:nvSpPr>
        <p:spPr bwMode="auto">
          <a:xfrm>
            <a:off x="7543800" y="1447800"/>
            <a:ext cx="1447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rgbClr val="6D03D7"/>
                </a:solidFill>
                <a:latin typeface="Arial Black" pitchFamily="34" charset="0"/>
              </a:rPr>
              <a:t>JOY</a:t>
            </a:r>
          </a:p>
        </p:txBody>
      </p:sp>
      <p:sp>
        <p:nvSpPr>
          <p:cNvPr id="26634" name="TextBox 9"/>
          <p:cNvSpPr txBox="1">
            <a:spLocks noChangeArrowheads="1"/>
          </p:cNvSpPr>
          <p:nvPr/>
        </p:nvSpPr>
        <p:spPr bwMode="auto">
          <a:xfrm>
            <a:off x="152400" y="1739900"/>
            <a:ext cx="1447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smtClean="0">
                <a:solidFill>
                  <a:srgbClr val="FFC000"/>
                </a:solidFill>
                <a:latin typeface="Arial Black" pitchFamily="34" charset="0"/>
              </a:rPr>
              <a:t>Think </a:t>
            </a:r>
            <a:r>
              <a:rPr lang="en-US" sz="2800" dirty="0" err="1" smtClean="0">
                <a:solidFill>
                  <a:srgbClr val="FFC000"/>
                </a:solidFill>
                <a:latin typeface="Arial Black" pitchFamily="34" charset="0"/>
              </a:rPr>
              <a:t>aboutJesus</a:t>
            </a:r>
            <a:endParaRPr lang="en-US" sz="2800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26635" name="TextBox 10"/>
          <p:cNvSpPr txBox="1">
            <a:spLocks noChangeArrowheads="1"/>
          </p:cNvSpPr>
          <p:nvPr/>
        </p:nvSpPr>
        <p:spPr bwMode="auto">
          <a:xfrm>
            <a:off x="304800" y="228600"/>
            <a:ext cx="845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rgbClr val="FFC000"/>
                </a:solidFill>
                <a:latin typeface="Arial Black" pitchFamily="34" charset="0"/>
              </a:rPr>
              <a:t>“Is that all I have to do ?”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469900"/>
            <a:ext cx="8991600" cy="610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/>
            <a:endParaRPr lang="en-US" b="1" dirty="0"/>
          </a:p>
          <a:p>
            <a:pPr marL="342900" indent="-342900" algn="ctr"/>
            <a:r>
              <a:rPr lang="en-US" sz="3600" b="1" dirty="0">
                <a:solidFill>
                  <a:srgbClr val="FF9900"/>
                </a:solidFill>
              </a:rPr>
              <a:t>Focus</a:t>
            </a:r>
          </a:p>
          <a:p>
            <a:pPr marL="342900" indent="-342900" algn="ctr"/>
            <a:r>
              <a:rPr lang="en-US" sz="3600" b="1" dirty="0">
                <a:solidFill>
                  <a:srgbClr val="FF9900"/>
                </a:solidFill>
              </a:rPr>
              <a:t>Philippians 3:7-14, 20-21</a:t>
            </a:r>
          </a:p>
          <a:p>
            <a:pPr marL="342900" indent="-342900" algn="ctr"/>
            <a:endParaRPr lang="en-US" sz="2000" b="1" dirty="0">
              <a:solidFill>
                <a:srgbClr val="FF00FF"/>
              </a:solidFill>
            </a:endParaRPr>
          </a:p>
          <a:p>
            <a:pPr marL="342900" indent="-342900" algn="ctr"/>
            <a:r>
              <a:rPr lang="en-US" sz="2800" b="1" dirty="0"/>
              <a:t>7  Things that were gain to me, I consider them lost for Christ. 8 I count all things loss for </a:t>
            </a:r>
            <a:r>
              <a:rPr lang="en-US" sz="2800" b="1" dirty="0">
                <a:solidFill>
                  <a:srgbClr val="FF9900"/>
                </a:solidFill>
              </a:rPr>
              <a:t>the excellent knowledge of Christ</a:t>
            </a:r>
            <a:r>
              <a:rPr lang="en-US" sz="2800" b="1" dirty="0"/>
              <a:t> Jesus my Lord, for whom I have suffered the loss of all things, and count them as rubbish, </a:t>
            </a:r>
            <a:r>
              <a:rPr lang="en-US" sz="2800" b="1" dirty="0">
                <a:solidFill>
                  <a:srgbClr val="FF9900"/>
                </a:solidFill>
              </a:rPr>
              <a:t>that I may gain Christ.</a:t>
            </a:r>
            <a:r>
              <a:rPr lang="en-US" sz="2800" b="1" dirty="0"/>
              <a:t>  10 </a:t>
            </a:r>
            <a:r>
              <a:rPr lang="en-US" sz="2800" b="1" dirty="0">
                <a:solidFill>
                  <a:srgbClr val="FF9900"/>
                </a:solidFill>
              </a:rPr>
              <a:t>That I may know Him</a:t>
            </a:r>
            <a:r>
              <a:rPr lang="en-US" sz="2800" b="1" dirty="0"/>
              <a:t> and the </a:t>
            </a:r>
            <a:r>
              <a:rPr lang="en-US" sz="2800" b="1" dirty="0">
                <a:solidFill>
                  <a:srgbClr val="FF9900"/>
                </a:solidFill>
              </a:rPr>
              <a:t>power of His resurrection</a:t>
            </a:r>
            <a:r>
              <a:rPr lang="en-US" sz="2800" b="1" dirty="0"/>
              <a:t>, and the </a:t>
            </a:r>
            <a:r>
              <a:rPr lang="en-US" sz="2800" b="1" dirty="0">
                <a:solidFill>
                  <a:srgbClr val="FF9900"/>
                </a:solidFill>
              </a:rPr>
              <a:t>fellowship of His sufferings</a:t>
            </a:r>
            <a:r>
              <a:rPr lang="en-US" sz="2800" b="1" dirty="0"/>
              <a:t>, being </a:t>
            </a:r>
            <a:r>
              <a:rPr lang="en-US" sz="2800" b="1" dirty="0">
                <a:solidFill>
                  <a:srgbClr val="FF9900"/>
                </a:solidFill>
              </a:rPr>
              <a:t>conformed to His death. </a:t>
            </a:r>
            <a:r>
              <a:rPr lang="en-US" sz="3000" b="1" dirty="0">
                <a:solidFill>
                  <a:srgbClr val="FF9900"/>
                </a:solidFill>
              </a:rPr>
              <a:t>  </a:t>
            </a:r>
            <a:br>
              <a:rPr lang="en-US" sz="3000" b="1" dirty="0">
                <a:solidFill>
                  <a:srgbClr val="FF9900"/>
                </a:solidFill>
              </a:rPr>
            </a:br>
            <a:endParaRPr lang="en-US" sz="3000" b="1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795338"/>
            <a:ext cx="8991600" cy="545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/>
            <a:r>
              <a:rPr lang="en-US" sz="3200" b="1" dirty="0"/>
              <a:t>12 Not that I have already attained, </a:t>
            </a:r>
          </a:p>
          <a:p>
            <a:pPr marL="342900" indent="-342900" algn="ctr"/>
            <a:r>
              <a:rPr lang="en-US" sz="3200" b="1" dirty="0"/>
              <a:t>or am already perfect. </a:t>
            </a:r>
            <a:r>
              <a:rPr lang="en-US" sz="3200" b="1" dirty="0">
                <a:solidFill>
                  <a:srgbClr val="FF9900"/>
                </a:solidFill>
              </a:rPr>
              <a:t>But I press on, </a:t>
            </a:r>
          </a:p>
          <a:p>
            <a:pPr marL="342900" indent="-342900" algn="ctr"/>
            <a:r>
              <a:rPr lang="en-US" sz="3200" b="1" dirty="0">
                <a:solidFill>
                  <a:srgbClr val="FF9900"/>
                </a:solidFill>
              </a:rPr>
              <a:t>that I may lay hold of Christ Jesus.</a:t>
            </a:r>
          </a:p>
          <a:p>
            <a:pPr marL="342900" indent="-342900" algn="ctr"/>
            <a:endParaRPr lang="en-US" sz="3200" b="1" dirty="0">
              <a:solidFill>
                <a:srgbClr val="FF9900"/>
              </a:solidFill>
            </a:endParaRPr>
          </a:p>
          <a:p>
            <a:pPr marL="342900" indent="-342900" algn="ctr"/>
            <a:r>
              <a:rPr lang="en-US" sz="3200" b="1" dirty="0"/>
              <a:t>13 Brethren, I do not consider myself to have arrived.  But one thing I do, </a:t>
            </a:r>
            <a:r>
              <a:rPr lang="en-US" sz="3200" b="1" dirty="0">
                <a:solidFill>
                  <a:srgbClr val="FF9900"/>
                </a:solidFill>
              </a:rPr>
              <a:t>forgetting those things which are behind</a:t>
            </a:r>
            <a:r>
              <a:rPr lang="en-US" sz="3200" b="1" dirty="0"/>
              <a:t> and </a:t>
            </a:r>
            <a:r>
              <a:rPr lang="en-US" sz="3200" b="1" dirty="0">
                <a:solidFill>
                  <a:srgbClr val="FF9900"/>
                </a:solidFill>
              </a:rPr>
              <a:t>reaching forward</a:t>
            </a:r>
            <a:r>
              <a:rPr lang="en-US" sz="3200" b="1" dirty="0"/>
              <a:t> to those things which are ahead, 14 </a:t>
            </a:r>
            <a:r>
              <a:rPr lang="en-US" sz="3200" b="1" dirty="0">
                <a:solidFill>
                  <a:srgbClr val="FF9900"/>
                </a:solidFill>
              </a:rPr>
              <a:t>I press toward the goal</a:t>
            </a:r>
            <a:r>
              <a:rPr lang="en-US" sz="3200" b="1" dirty="0"/>
              <a:t> for </a:t>
            </a:r>
            <a:r>
              <a:rPr lang="en-US" sz="3200" b="1" dirty="0">
                <a:solidFill>
                  <a:srgbClr val="FF9900"/>
                </a:solidFill>
              </a:rPr>
              <a:t>the prize of the upward call of </a:t>
            </a:r>
          </a:p>
          <a:p>
            <a:pPr marL="342900" indent="-342900" algn="ctr"/>
            <a:r>
              <a:rPr lang="en-US" sz="3200" b="1" dirty="0">
                <a:solidFill>
                  <a:srgbClr val="FF9900"/>
                </a:solidFill>
              </a:rPr>
              <a:t>God</a:t>
            </a:r>
            <a:r>
              <a:rPr lang="en-US" sz="3200" b="1" dirty="0"/>
              <a:t> in Christ Jesus.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895600" y="457200"/>
            <a:ext cx="3657600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atin typeface="Arial Black" pitchFamily="34" charset="0"/>
              </a:rPr>
              <a:t>A Good Goal </a:t>
            </a:r>
            <a:r>
              <a:rPr lang="en-US" sz="2800" dirty="0" smtClean="0">
                <a:latin typeface="Arial Black" pitchFamily="34" charset="0"/>
              </a:rPr>
              <a:t>Is</a:t>
            </a:r>
            <a:r>
              <a:rPr lang="en-US" sz="2800" dirty="0">
                <a:latin typeface="Arial Black" pitchFamily="34" charset="0"/>
              </a:rPr>
              <a:t>:</a:t>
            </a:r>
          </a:p>
          <a:p>
            <a:pPr marL="342900" indent="-342900">
              <a:buFontTx/>
              <a:buAutoNum type="arabicPeriod"/>
              <a:defRPr/>
            </a:pPr>
            <a:endParaRPr lang="en-US" dirty="0"/>
          </a:p>
        </p:txBody>
      </p:sp>
      <p:pic>
        <p:nvPicPr>
          <p:cNvPr id="23555" name="Picture 9" descr="C:\Users\Owner\Pictures\David &amp; Goliath pix\Goal - crop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7963" y="1143000"/>
            <a:ext cx="4033837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219200" y="3810000"/>
            <a:ext cx="6781800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dirty="0"/>
          </a:p>
          <a:p>
            <a:pPr marL="342900" indent="-342900" algn="ctr">
              <a:buFontTx/>
              <a:buAutoNum type="arabicPeriod"/>
              <a:defRPr/>
            </a:pPr>
            <a:r>
              <a:rPr lang="en-US" sz="2800" dirty="0">
                <a:latin typeface="Arial Black" pitchFamily="34" charset="0"/>
              </a:rPr>
              <a:t>   Clear</a:t>
            </a:r>
          </a:p>
          <a:p>
            <a:pPr marL="342900" indent="-342900" algn="ctr">
              <a:buFontTx/>
              <a:buAutoNum type="arabicPeriod"/>
              <a:defRPr/>
            </a:pPr>
            <a:endParaRPr lang="en-US" sz="2800" dirty="0">
              <a:latin typeface="Arial Black" pitchFamily="34" charset="0"/>
            </a:endParaRPr>
          </a:p>
          <a:p>
            <a:pPr marL="342900" indent="-342900" algn="ctr">
              <a:buFontTx/>
              <a:buAutoNum type="arabicPeriod"/>
              <a:defRPr/>
            </a:pPr>
            <a:r>
              <a:rPr lang="en-US" sz="2800" dirty="0">
                <a:latin typeface="Arial Black" pitchFamily="34" charset="0"/>
              </a:rPr>
              <a:t>   Specific</a:t>
            </a:r>
          </a:p>
          <a:p>
            <a:pPr marL="342900" indent="-342900" algn="ctr">
              <a:buFontTx/>
              <a:buAutoNum type="arabicPeriod"/>
              <a:defRPr/>
            </a:pPr>
            <a:endParaRPr lang="en-US" sz="2800" dirty="0">
              <a:latin typeface="Arial Black" pitchFamily="34" charset="0"/>
            </a:endParaRPr>
          </a:p>
          <a:p>
            <a:pPr marL="342900" indent="-342900" algn="ctr">
              <a:buFontTx/>
              <a:buAutoNum type="arabicPeriod"/>
              <a:defRPr/>
            </a:pPr>
            <a:r>
              <a:rPr lang="en-US" sz="2800" dirty="0">
                <a:latin typeface="Arial Black" pitchFamily="34" charset="0"/>
              </a:rPr>
              <a:t>   Attainable</a:t>
            </a:r>
          </a:p>
          <a:p>
            <a:pPr marL="342900" indent="-342900">
              <a:buFontTx/>
              <a:buAutoNum type="arabicPeriod"/>
              <a:defRPr/>
            </a:pPr>
            <a:endParaRPr lang="en-US" dirty="0"/>
          </a:p>
        </p:txBody>
      </p:sp>
      <p:pic>
        <p:nvPicPr>
          <p:cNvPr id="23557" name="Picture 4" descr="C:\Users\Owner\Pictures\David &amp; Goliath pix\Princess-Cropped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962400"/>
            <a:ext cx="15240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438400" y="457200"/>
            <a:ext cx="4572000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atin typeface="Arial Black" pitchFamily="34" charset="0"/>
              </a:rPr>
              <a:t>Achieving Your </a:t>
            </a:r>
            <a:r>
              <a:rPr lang="en-US" sz="2800" dirty="0" smtClean="0">
                <a:latin typeface="Arial Black" pitchFamily="34" charset="0"/>
              </a:rPr>
              <a:t>Goals</a:t>
            </a:r>
            <a:endParaRPr lang="en-US" sz="2800" dirty="0">
              <a:latin typeface="Arial Black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3810000"/>
            <a:ext cx="8382000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solidFill>
                <a:srgbClr val="FFC000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2800" dirty="0">
                <a:solidFill>
                  <a:srgbClr val="FFC000"/>
                </a:solidFill>
                <a:latin typeface="Arial Black" pitchFamily="34" charset="0"/>
              </a:rPr>
              <a:t>   </a:t>
            </a:r>
            <a:r>
              <a:rPr lang="en-US" sz="2400" dirty="0">
                <a:solidFill>
                  <a:srgbClr val="FFC000"/>
                </a:solidFill>
                <a:latin typeface="Arial Black" pitchFamily="34" charset="0"/>
              </a:rPr>
              <a:t>Immediate Goal – choose five stones</a:t>
            </a:r>
          </a:p>
          <a:p>
            <a:pPr marL="342900" indent="-342900">
              <a:buFontTx/>
              <a:buAutoNum type="arabicPeriod"/>
              <a:defRPr/>
            </a:pPr>
            <a:endParaRPr lang="en-US" sz="2400" dirty="0">
              <a:solidFill>
                <a:srgbClr val="FFC000"/>
              </a:solidFill>
              <a:latin typeface="Arial Black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2400" dirty="0">
                <a:solidFill>
                  <a:srgbClr val="FFC000"/>
                </a:solidFill>
                <a:latin typeface="Arial Black" pitchFamily="34" charset="0"/>
              </a:rPr>
              <a:t>    Important Goal – kill the giant</a:t>
            </a:r>
          </a:p>
          <a:p>
            <a:pPr marL="342900" indent="-342900">
              <a:buFontTx/>
              <a:buAutoNum type="arabicPeriod"/>
              <a:defRPr/>
            </a:pPr>
            <a:endParaRPr lang="en-US" sz="2400" dirty="0">
              <a:solidFill>
                <a:srgbClr val="FFC000"/>
              </a:solidFill>
              <a:latin typeface="Arial Black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2400" dirty="0">
                <a:solidFill>
                  <a:srgbClr val="FFC000"/>
                </a:solidFill>
                <a:latin typeface="Arial Black" pitchFamily="34" charset="0"/>
              </a:rPr>
              <a:t>    Final Goal – claim the Princess !</a:t>
            </a:r>
          </a:p>
          <a:p>
            <a:pPr marL="342900" indent="-342900"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 flipV="1">
            <a:off x="107670600" y="107442000"/>
            <a:ext cx="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100050600" y="102641400"/>
            <a:ext cx="1371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 flipV="1">
            <a:off x="101422200" y="102184200"/>
            <a:ext cx="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4583" name="Line 8"/>
          <p:cNvSpPr>
            <a:spLocks noChangeShapeType="1"/>
          </p:cNvSpPr>
          <p:nvPr/>
        </p:nvSpPr>
        <p:spPr bwMode="auto">
          <a:xfrm flipV="1">
            <a:off x="102793800" y="101727000"/>
            <a:ext cx="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4584" name="Line 9"/>
          <p:cNvSpPr>
            <a:spLocks noChangeShapeType="1"/>
          </p:cNvSpPr>
          <p:nvPr/>
        </p:nvSpPr>
        <p:spPr bwMode="auto">
          <a:xfrm>
            <a:off x="102793800" y="101727000"/>
            <a:ext cx="1371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4585" name="Line 16"/>
          <p:cNvSpPr>
            <a:spLocks noChangeShapeType="1"/>
          </p:cNvSpPr>
          <p:nvPr/>
        </p:nvSpPr>
        <p:spPr bwMode="auto">
          <a:xfrm flipV="1">
            <a:off x="107670600" y="107442000"/>
            <a:ext cx="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4586" name="Line 17"/>
          <p:cNvSpPr>
            <a:spLocks noChangeShapeType="1"/>
          </p:cNvSpPr>
          <p:nvPr/>
        </p:nvSpPr>
        <p:spPr bwMode="auto">
          <a:xfrm>
            <a:off x="107670600" y="107442000"/>
            <a:ext cx="1371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4587" name="Line 18"/>
          <p:cNvSpPr>
            <a:spLocks noChangeShapeType="1"/>
          </p:cNvSpPr>
          <p:nvPr/>
        </p:nvSpPr>
        <p:spPr bwMode="auto">
          <a:xfrm flipV="1">
            <a:off x="109042200" y="106984800"/>
            <a:ext cx="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4588" name="Line 19"/>
          <p:cNvSpPr>
            <a:spLocks noChangeShapeType="1"/>
          </p:cNvSpPr>
          <p:nvPr/>
        </p:nvSpPr>
        <p:spPr bwMode="auto">
          <a:xfrm>
            <a:off x="109042200" y="106984800"/>
            <a:ext cx="1371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4589" name="Line 20"/>
          <p:cNvSpPr>
            <a:spLocks noChangeShapeType="1"/>
          </p:cNvSpPr>
          <p:nvPr/>
        </p:nvSpPr>
        <p:spPr bwMode="auto">
          <a:xfrm flipV="1">
            <a:off x="110413800" y="106527600"/>
            <a:ext cx="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4590" name="Line 21"/>
          <p:cNvSpPr>
            <a:spLocks noChangeShapeType="1"/>
          </p:cNvSpPr>
          <p:nvPr/>
        </p:nvSpPr>
        <p:spPr bwMode="auto">
          <a:xfrm>
            <a:off x="110413800" y="106527600"/>
            <a:ext cx="1371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pic>
        <p:nvPicPr>
          <p:cNvPr id="24591" name="Picture 28" descr="C:\Users\Owner\Pictures\David &amp; Goliath pix\Stairs - crop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7696200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2" name="TextBox 30"/>
          <p:cNvSpPr txBox="1">
            <a:spLocks noChangeArrowheads="1"/>
          </p:cNvSpPr>
          <p:nvPr/>
        </p:nvSpPr>
        <p:spPr bwMode="auto">
          <a:xfrm>
            <a:off x="1295400" y="2830513"/>
            <a:ext cx="2209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Black" pitchFamily="34" charset="0"/>
              </a:rPr>
              <a:t>Immediate Goal</a:t>
            </a:r>
          </a:p>
        </p:txBody>
      </p:sp>
      <p:sp>
        <p:nvSpPr>
          <p:cNvPr id="24593" name="TextBox 31"/>
          <p:cNvSpPr txBox="1">
            <a:spLocks noChangeArrowheads="1"/>
          </p:cNvSpPr>
          <p:nvPr/>
        </p:nvSpPr>
        <p:spPr bwMode="auto">
          <a:xfrm>
            <a:off x="6324600" y="1916113"/>
            <a:ext cx="152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Black" pitchFamily="34" charset="0"/>
              </a:rPr>
              <a:t>Final Goal</a:t>
            </a:r>
          </a:p>
        </p:txBody>
      </p:sp>
      <p:sp>
        <p:nvSpPr>
          <p:cNvPr id="24594" name="TextBox 32"/>
          <p:cNvSpPr txBox="1">
            <a:spLocks noChangeArrowheads="1"/>
          </p:cNvSpPr>
          <p:nvPr/>
        </p:nvSpPr>
        <p:spPr bwMode="auto">
          <a:xfrm>
            <a:off x="3657600" y="2373313"/>
            <a:ext cx="2133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Black" pitchFamily="34" charset="0"/>
              </a:rPr>
              <a:t>Important Goal</a:t>
            </a:r>
          </a:p>
        </p:txBody>
      </p:sp>
      <p:pic>
        <p:nvPicPr>
          <p:cNvPr id="24595" name="Picture 33" descr="C:\Users\Owner\Pictures\David &amp; Goliath pix\Princess-Cropped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286000"/>
            <a:ext cx="10398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6" name="Picture 30" descr="C:\Users\Owner\Pictures\David &amp; Goliath pix\giant - cropped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2667000"/>
            <a:ext cx="990600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7" name="Picture 31" descr="C:\Users\Owner\Pictures\David &amp; Goliath pix\sm Five_little_stone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98650" y="3124200"/>
            <a:ext cx="7683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Owner\Pictures\David &amp; Goliath pix\Jes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488" y="304800"/>
            <a:ext cx="1839912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2895600" y="381000"/>
            <a:ext cx="3352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Arial Black" pitchFamily="34" charset="0"/>
              </a:rPr>
              <a:t>What </a:t>
            </a:r>
          </a:p>
          <a:p>
            <a:pPr algn="ctr"/>
            <a:r>
              <a:rPr lang="en-US" sz="4400" dirty="0">
                <a:solidFill>
                  <a:srgbClr val="FFFF00"/>
                </a:solidFill>
                <a:latin typeface="Arial Black" pitchFamily="34" charset="0"/>
              </a:rPr>
              <a:t>Is Your Goal</a:t>
            </a:r>
          </a:p>
          <a:p>
            <a:pPr algn="ctr"/>
            <a:r>
              <a:rPr lang="en-US" sz="4400" dirty="0">
                <a:solidFill>
                  <a:srgbClr val="FFFF00"/>
                </a:solidFill>
                <a:latin typeface="Arial Black" pitchFamily="34" charset="0"/>
              </a:rPr>
              <a:t>?</a:t>
            </a:r>
          </a:p>
        </p:txBody>
      </p:sp>
      <p:pic>
        <p:nvPicPr>
          <p:cNvPr id="5" name="Picture 4" descr="C:\Users\Owner\Pictures\David &amp; Goliath pix\Princess-Cropped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"/>
            <a:ext cx="164465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Owner\Pictures\David &amp; Goliath pix\crow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663" y="3590925"/>
            <a:ext cx="1836737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C:\Users\Owner\Pictures\David &amp; Goliath pix\Goal - cropp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4975225"/>
            <a:ext cx="2438400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Owner\Pictures\David &amp; Goliath pix\Heav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3505200"/>
            <a:ext cx="4191000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wner\Documents\Dale's Sermons 7-21-08\Keep Your Eye on the Princess 11-9-08\Valley of Elah 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04800"/>
            <a:ext cx="6400800" cy="44805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5800" y="4876800"/>
            <a:ext cx="792480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“Now the Philistines had gathered their armies </a:t>
            </a:r>
          </a:p>
          <a:p>
            <a:pPr marL="514350" indent="-514350"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between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Socoh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Azekah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And Saul was </a:t>
            </a:r>
          </a:p>
          <a:p>
            <a:pPr marL="514350" indent="-514350"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camped in the Valley of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Elah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.”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wner\Documents\Dale's Sermons 7-21-08\Keep Your Eye on the Princess 11-9-08\Valley of Elah - with gas st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059" y="201606"/>
            <a:ext cx="6734541" cy="44805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5800" y="4876800"/>
            <a:ext cx="792480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“The Philistines stood on a mountain on one </a:t>
            </a:r>
          </a:p>
          <a:p>
            <a:pPr marL="514350" indent="-514350"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side, and Israel was on the other side, with a </a:t>
            </a:r>
          </a:p>
          <a:p>
            <a:pPr marL="514350" indent="-514350"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valley between them.”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Owner\Documents\Dale's Sermons 7-21-08\Keep Your Eye on the Princess 11-9-08\Valley of Elah - Goliath's hi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048000"/>
            <a:ext cx="7315200" cy="3657600"/>
          </a:xfrm>
          <a:prstGeom prst="rect">
            <a:avLst/>
          </a:prstGeom>
          <a:noFill/>
        </p:spPr>
      </p:pic>
      <p:pic>
        <p:nvPicPr>
          <p:cNvPr id="4101" name="Picture 5" descr="C:\Users\Owner\Documents\Dale's Sermons 7-21-08\Keep Your Eye on the Princess 11-9-08\Valley of Elah - valley floor p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Owner\Pictures\David &amp; Goliath pix\356828658QSRaAa_f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Owner\Pictures\David &amp; Goliath pix\david_and_goliath_zo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803275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C:\Users\Owner\Pictures\David &amp; Goliath pix\Are you smar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6450" y="304800"/>
            <a:ext cx="24955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2" descr="C:\Users\Owner\Pictures\David &amp; Goliath pix\Are you smarter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280407">
            <a:off x="489974" y="489974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76600" y="1828800"/>
            <a:ext cx="5638800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Tx/>
              <a:buAutoNum type="arabicPeriod"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David was a small </a:t>
            </a:r>
          </a:p>
          <a:p>
            <a:pPr marL="514350" indent="-514350"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	     shepherd-__________.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2. Goliath was a big, tall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______.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Tx/>
              <a:buAutoNum type="arabicPeriod" startAt="3"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Saul was Israel’s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_________.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Tx/>
              <a:buAutoNum type="arabicPeriod" startAt="4"/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attracted David’s attention? ___________.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5.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was David’s first  </a:t>
            </a:r>
          </a:p>
          <a:p>
            <a:pPr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reaction? ___________.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00" y="152400"/>
            <a:ext cx="5943600" cy="64940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/>
              <a:t>I Samuel 17</a:t>
            </a:r>
          </a:p>
          <a:p>
            <a:pPr marL="514350" indent="-514350">
              <a:buAutoNum type="arabicPlain" startAt="12"/>
              <a:defRPr/>
            </a:pPr>
            <a:r>
              <a:rPr lang="en-US" sz="3200" dirty="0" smtClean="0"/>
              <a:t> David was a son of a man named Jesse.   13  David’s three older brothers were in Saul’s army. </a:t>
            </a:r>
          </a:p>
          <a:p>
            <a:pPr marL="514350" indent="-514350">
              <a:buAutoNum type="arabicPlain" startAt="12"/>
              <a:defRPr/>
            </a:pPr>
            <a:endParaRPr lang="en-US" sz="3200" dirty="0" smtClean="0"/>
          </a:p>
          <a:p>
            <a:pPr marL="514350" indent="-514350">
              <a:defRPr/>
            </a:pPr>
            <a:r>
              <a:rPr lang="en-US" sz="3200" dirty="0" smtClean="0"/>
              <a:t>17 One day Jesse said to David, Take this bread and cheese to your brothers and see how they are doing.</a:t>
            </a:r>
          </a:p>
          <a:p>
            <a:pPr marL="514350" indent="-514350">
              <a:defRPr/>
            </a:pPr>
            <a:endParaRPr lang="en-US" sz="3200" dirty="0"/>
          </a:p>
          <a:p>
            <a:pPr>
              <a:defRPr/>
            </a:pPr>
            <a:r>
              <a:rPr lang="en-US" sz="3200" dirty="0"/>
              <a:t> </a:t>
            </a:r>
            <a:r>
              <a:rPr lang="en-US" sz="3200" dirty="0" smtClean="0"/>
              <a:t>20 So David left the sheep and set out early in the morning.</a:t>
            </a:r>
            <a:endParaRPr lang="en-US" sz="3200" dirty="0"/>
          </a:p>
        </p:txBody>
      </p:sp>
      <p:pic>
        <p:nvPicPr>
          <p:cNvPr id="12291" name="Picture 2" descr="C:\Users\Owner\Pictures\David &amp; Goliath pix\davidandgoliath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27432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907</TotalTime>
  <Words>381</Words>
  <Application>Microsoft Office PowerPoint</Application>
  <PresentationFormat>On-screen Show (4:3)</PresentationFormat>
  <Paragraphs>87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Four Giants David Could  Not Kill  II Samuel 21:15-22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CityLinC</dc:creator>
  <cp:lastModifiedBy>Boyer</cp:lastModifiedBy>
  <cp:revision>154</cp:revision>
  <dcterms:created xsi:type="dcterms:W3CDTF">2008-10-29T00:22:42Z</dcterms:created>
  <dcterms:modified xsi:type="dcterms:W3CDTF">2016-04-09T15:19:32Z</dcterms:modified>
</cp:coreProperties>
</file>