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383" r:id="rId2"/>
    <p:sldId id="416" r:id="rId3"/>
    <p:sldId id="443" r:id="rId4"/>
    <p:sldId id="445" r:id="rId5"/>
    <p:sldId id="444" r:id="rId6"/>
    <p:sldId id="418" r:id="rId7"/>
    <p:sldId id="419" r:id="rId8"/>
    <p:sldId id="420" r:id="rId9"/>
    <p:sldId id="421" r:id="rId10"/>
    <p:sldId id="422" r:id="rId11"/>
    <p:sldId id="446" r:id="rId12"/>
    <p:sldId id="423" r:id="rId13"/>
    <p:sldId id="424" r:id="rId14"/>
    <p:sldId id="448" r:id="rId15"/>
    <p:sldId id="449" r:id="rId16"/>
    <p:sldId id="400" r:id="rId17"/>
    <p:sldId id="378" r:id="rId18"/>
    <p:sldId id="381" r:id="rId19"/>
    <p:sldId id="380" r:id="rId20"/>
    <p:sldId id="379" r:id="rId21"/>
    <p:sldId id="385" r:id="rId22"/>
    <p:sldId id="386" r:id="rId23"/>
    <p:sldId id="425" r:id="rId24"/>
    <p:sldId id="413" r:id="rId25"/>
    <p:sldId id="332" r:id="rId26"/>
    <p:sldId id="360" r:id="rId27"/>
    <p:sldId id="434" r:id="rId28"/>
    <p:sldId id="435" r:id="rId29"/>
    <p:sldId id="436" r:id="rId30"/>
    <p:sldId id="437" r:id="rId31"/>
    <p:sldId id="438" r:id="rId32"/>
    <p:sldId id="439" r:id="rId33"/>
    <p:sldId id="440" r:id="rId34"/>
    <p:sldId id="441" r:id="rId35"/>
    <p:sldId id="442" r:id="rId36"/>
    <p:sldId id="369" r:id="rId37"/>
    <p:sldId id="391" r:id="rId38"/>
    <p:sldId id="412" r:id="rId39"/>
    <p:sldId id="395" r:id="rId40"/>
    <p:sldId id="396" r:id="rId41"/>
    <p:sldId id="433" r:id="rId42"/>
    <p:sldId id="352" r:id="rId43"/>
    <p:sldId id="447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800000"/>
    <a:srgbClr val="007033"/>
    <a:srgbClr val="0000CC"/>
    <a:srgbClr val="BBE0E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15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00A69A0-E966-4D2D-AA16-74D94F7BB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0AA9E6-60BD-45AB-B757-576E45A59186}" type="datetimeFigureOut">
              <a:rPr lang="en-US" smtClean="0"/>
              <a:pPr/>
              <a:t>12/8/2012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1E12B-0854-415C-9BFB-F5A85DB1E4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28AD885-9FCA-40B9-B3FE-49464B664AF3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B1BC3-28B6-4DB7-B669-122D9DF637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31369-D285-4DCF-8361-2C0FAD781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C10CC-3EFC-40FD-9674-C54ADA64BC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48724-3AA6-481A-8F18-5525DAA095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AB82D-EF8F-44D0-B683-AAF77C921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3A7F8-FEDB-4D5F-AF19-701282F2E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11CBA-D0E5-4242-8443-B11289426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2BA97-07C9-4948-B9EB-129487E83A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B8B83-AC40-4C05-B3CA-AACB8E9BA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704F0-4006-4AD5-928D-9A9856D5E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0A6A1-CD4A-4A1B-9A9D-F121B2D3D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4EA185E2-724B-4D3E-89CC-5A528CB27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57200" y="2438400"/>
            <a:ext cx="8229600" cy="14465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4400" b="1" dirty="0" smtClean="0">
                <a:solidFill>
                  <a:schemeClr val="bg1"/>
                </a:solidFill>
                <a:latin typeface="+mn-lt"/>
              </a:rPr>
              <a:t>Word of Life Church</a:t>
            </a:r>
          </a:p>
          <a:p>
            <a:pPr algn="ctr" eaLnBrk="0" hangingPunct="0"/>
            <a:r>
              <a:rPr lang="en-US" sz="4400" b="1" dirty="0" smtClean="0">
                <a:solidFill>
                  <a:schemeClr val="bg1"/>
                </a:solidFill>
                <a:latin typeface="+mn-lt"/>
              </a:rPr>
              <a:t>Sunday, December 9, 2012</a:t>
            </a:r>
            <a:endParaRPr lang="en-US" sz="44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 descr="C:\Users\Dale\Desktop\old_pc\Documents\Dale's Sermons 7-21-08\Givers or Takers 9-2-12\Second Wind Mentors\second_wind_mentors_logo v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572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6" descr="D:\CityLinC Files 10-26-08\CityLinC\Pictures\Second Wind  6-26-12\Connction Point 6-26-12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814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7" descr="C:\Users\Dale\Desktop\old_pc\Documents\Dale's Sermons 7-21-08\Givers or Takers 9-2-12\Second Wind Mentors\Connection Point 5-17-12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6576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6" descr="C:\Users\Dale\Desktop\old_pc\Documents\Dale's Sermons 7-21-08\Givers or Takers 9-2-12\Second Wind Mentors\Connction Point 6-26-12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572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Dale\Desktop\old_pc\Documents\Dale's Sermons 7-21-08\Givers or Takers 9-2-12\82 Calhoun\82 Calhoun - Back Office  11-25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6576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" descr="C:\Users\Dale\Desktop\old_pc\Documents\Dale's Sermons 7-21-08\Givers or Takers 9-2-12\82 Calhoun\82 Calhoun - Fireplace Room 11-25-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5814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 descr="C:\Users\Dale\Desktop\old_pc\Documents\Dale's Sermons 7-21-08\Givers or Takers 9-2-12\82 Calhoun\82 Calhoun Front Office (a) 11-25-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048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8" descr="C:\Users\Dale\Desktop\old_pc\Documents\Dale's Sermons 7-21-08\Givers or Takers 9-2-12\82 Calhoun\KPEP volunteers Restored Newel Post and railing 2-11-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4724400" y="-12115800"/>
            <a:ext cx="1778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10" descr="C:\Users\Dale\Desktop\old_pc\Documents\Dale's Sermons 7-21-08\Givers or Takers 9-2-12\82 Calhoun\KPEP volunteers Restored Newel Post and railing 2-11-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4724400" y="-12877800"/>
            <a:ext cx="10937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C:\Users\Dale\Pictures\82 Calhoun 2-4-12 (3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304800"/>
            <a:ext cx="4267200" cy="3200400"/>
          </a:xfrm>
          <a:prstGeom prst="rect">
            <a:avLst/>
          </a:prstGeom>
          <a:noFill/>
        </p:spPr>
      </p:pic>
      <p:pic>
        <p:nvPicPr>
          <p:cNvPr id="16390" name="Picture 6" descr="C:\Users\Dale\Pictures\82 Calhoun 11-25-11 (1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8200" y="304800"/>
            <a:ext cx="4267200" cy="3200400"/>
          </a:xfrm>
          <a:prstGeom prst="rect">
            <a:avLst/>
          </a:prstGeom>
          <a:noFill/>
        </p:spPr>
      </p:pic>
      <p:pic>
        <p:nvPicPr>
          <p:cNvPr id="16391" name="Picture 7" descr="C:\Users\Dale\Pictures\Andrew discovers hidden room behind chimney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" y="3581400"/>
            <a:ext cx="426720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Dale\Desktop\old_pc\Documents\Dale's Sermons 7-21-08\Givers or Takers 9-2-12\Youth Guidance Foster Care\Gull Meadows 10-29-11 (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576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4" descr="C:\Users\Dale\Desktop\old_pc\Documents\Dale's Sermons 7-21-08\Givers or Takers 9-2-12\Youth Guidance Foster Care\Youth Guidacne Foster Care hosting Michigan Adoption Resource Exchange disaplay at Lakeview 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44958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 descr="C:\Users\Dale\Desktop\old_pc\Documents\Dale's Sermons 7-21-08\Givers or Takers 9-2-12\Youth Guidance Foster Care\Youth Guidance Logo Col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1524000"/>
            <a:ext cx="37687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6" descr="C:\Users\Dale\Desktop\old_pc\Documents\Dale's Sermons 7-21-08\Givers or Takers 9-2-12\Youth Guidance Foster Care\Foster Parent PRIDE Training 8-5-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36576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3" descr="C:\Users\Dale\Desktop\old_pc\Documents\Dale's Sermons 7-21-08\Givers or Takers 9-2-12\Youth Guidance Foster Care\YGFC&amp;A Fundraiser 7-7-12 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524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C:\Users\Dale\Desktop\old_pc\Documents\Dale's Sermons 7-21-08\Givers or Takers 9-2-12\Youth Guidance Foster Care\Gull Meadows 10-29-11 (7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1524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C:\Users\Dale\Desktop\old_pc\Documents\Dale's Sermons 7-21-08\Givers or Takers 9-2-12\Youth Group\Valley Family Church Youth 6-20-12 (2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6" descr="C:\Users\Dale\Desktop\old_pc\Documents\Dale's Sermons 7-21-08\Givers or Takers 9-2-12\Youth Group\Valley Family Church Youth 6-20-12 (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429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7" descr="C:\Users\Dale\Desktop\old_pc\Documents\Dale's Sermons 7-21-08\Givers or Takers 9-2-12\Youth Group\Valley Family Church Youth 6-20-12 (17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2286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8" descr="C:\Users\Dale\Desktop\old_pc\Documents\Dale's Sermons 7-21-08\Givers or Takers 9-2-12\Youth Group\Valley Family Church Youth 6-20-12 (2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429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Dale\Desktop\Junk 12-5-12\Pic Collage (cropped) JPG 12-5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9162571" cy="547371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67000" y="5791200"/>
            <a:ext cx="39624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defRPr/>
            </a:pPr>
            <a:r>
              <a:rPr lang="en-US" sz="2800" dirty="0" smtClean="0">
                <a:solidFill>
                  <a:schemeClr val="bg1"/>
                </a:solidFill>
                <a:latin typeface="Arial Black" pitchFamily="34" charset="0"/>
              </a:rPr>
              <a:t>www. CityLinC.org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Dale\Desktop\Junk 12-5-12\Christmas Party Pix (JPG cropped) 12-7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76200"/>
            <a:ext cx="9094787" cy="48164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67000" y="5410200"/>
            <a:ext cx="39624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defRPr/>
            </a:pPr>
            <a:r>
              <a:rPr lang="en-US" sz="2800" dirty="0" smtClean="0">
                <a:solidFill>
                  <a:schemeClr val="bg1"/>
                </a:solidFill>
                <a:latin typeface="Arial Black" pitchFamily="34" charset="0"/>
              </a:rPr>
              <a:t>www. CityLinC.org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457200" y="457200"/>
            <a:ext cx="8229600" cy="1323439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4400" b="1" dirty="0" smtClean="0">
                <a:solidFill>
                  <a:schemeClr val="bg1"/>
                </a:solidFill>
                <a:latin typeface="+mn-lt"/>
              </a:rPr>
              <a:t>Conversations Count</a:t>
            </a:r>
            <a:endParaRPr lang="en-US" sz="4400" b="1" dirty="0">
              <a:solidFill>
                <a:schemeClr val="bg1"/>
              </a:solidFill>
              <a:latin typeface="+mn-lt"/>
            </a:endParaRPr>
          </a:p>
          <a:p>
            <a:pPr algn="ctr" eaLnBrk="0" hangingPunct="0"/>
            <a:r>
              <a:rPr lang="en-US" sz="3600" b="1" dirty="0">
                <a:solidFill>
                  <a:schemeClr val="bg1"/>
                </a:solidFill>
                <a:latin typeface="+mn-lt"/>
              </a:rPr>
              <a:t>John 4</a:t>
            </a:r>
          </a:p>
        </p:txBody>
      </p:sp>
      <p:pic>
        <p:nvPicPr>
          <p:cNvPr id="2051" name="Picture 4" descr="C:\Users\Owner\Documents\Dale's Sermons 7-21-08\Conversations\starbucks- new yor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057400"/>
            <a:ext cx="711041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wner\Documents\Dale's Sermons 7-21-08\Conversations\Tea Party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611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wner\Documents\Dale's Sermons 7-21-08\Conversations\jim-daly-the-convers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wner\Documents\Dale's Sermons 7-21-08\Conversations\southern Convers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C:\Users\Owner\Pictures\CityLinC pix 6-29-08\100_27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5334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12" descr="F:\CityLinC\Boyer Family Pix\sm citylinc build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2813" y="533400"/>
            <a:ext cx="365918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990600" y="3733800"/>
          <a:ext cx="7518400" cy="2819400"/>
        </p:xfrm>
        <a:graphic>
          <a:graphicData uri="http://schemas.openxmlformats.org/presentationml/2006/ole">
            <p:oleObj spid="_x0000_s1026" name="Acrobat Document" r:id="rId5" imgW="87868800" imgH="3289248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Owner\Documents\Dale's Sermons 7-21-08\Conversations\romance convers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5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Owner\Documents\Dale's Sermons 7-21-08\Conversations\sm-sharing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6200"/>
            <a:ext cx="9144000" cy="705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Owner\Documents\Dale's Sermons 7-21-08\Conversations\jesus-executives-600x4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4613"/>
            <a:ext cx="9144000" cy="708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57200" y="1079242"/>
            <a:ext cx="4038600" cy="501675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>A wise pastor </a:t>
            </a:r>
          </a:p>
          <a:p>
            <a:pPr algn="ctr" eaLnBrk="0" hangingPunct="0"/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>said to me:</a:t>
            </a:r>
          </a:p>
          <a:p>
            <a:pPr algn="ctr" eaLnBrk="0" hangingPunct="0"/>
            <a:endParaRPr lang="en-US" sz="4000" b="1" dirty="0" smtClean="0">
              <a:solidFill>
                <a:schemeClr val="bg1"/>
              </a:solidFill>
              <a:latin typeface="+mn-lt"/>
            </a:endParaRPr>
          </a:p>
          <a:p>
            <a:pPr algn="ctr" eaLnBrk="0" hangingPunct="0"/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“We should </a:t>
            </a:r>
          </a:p>
          <a:p>
            <a:pPr algn="ctr" eaLnBrk="0" hangingPunct="0"/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stop counting </a:t>
            </a: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conversions </a:t>
            </a:r>
          </a:p>
          <a:p>
            <a:pPr algn="ctr" eaLnBrk="0" hangingPunct="0"/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and start counting more </a:t>
            </a: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conversations!</a:t>
            </a:r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”</a:t>
            </a:r>
            <a:endParaRPr lang="en-US" sz="3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2" descr="C:\Users\Owner\Documents\Dale's Sermons 7-21-08\Conversations\jesus-executives-600x4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981200"/>
            <a:ext cx="4343400" cy="3365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457200" y="457200"/>
            <a:ext cx="8229600" cy="1323439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4400" b="1" dirty="0" smtClean="0">
                <a:solidFill>
                  <a:schemeClr val="bg1"/>
                </a:solidFill>
                <a:latin typeface="+mn-lt"/>
              </a:rPr>
              <a:t>Conversations Count</a:t>
            </a:r>
            <a:endParaRPr lang="en-US" sz="4400" b="1" dirty="0">
              <a:solidFill>
                <a:schemeClr val="bg1"/>
              </a:solidFill>
              <a:latin typeface="+mn-lt"/>
            </a:endParaRPr>
          </a:p>
          <a:p>
            <a:pPr algn="ctr" eaLnBrk="0" hangingPunct="0"/>
            <a:r>
              <a:rPr lang="en-US" sz="3600" b="1" dirty="0">
                <a:solidFill>
                  <a:schemeClr val="bg1"/>
                </a:solidFill>
                <a:latin typeface="+mn-lt"/>
              </a:rPr>
              <a:t>John 4</a:t>
            </a:r>
          </a:p>
        </p:txBody>
      </p:sp>
      <p:pic>
        <p:nvPicPr>
          <p:cNvPr id="2051" name="Picture 4" descr="C:\Users\Owner\Documents\Dale's Sermons 7-21-08\Conversations\starbucks- new yor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057400"/>
            <a:ext cx="711041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381000" y="478810"/>
            <a:ext cx="8229600" cy="224676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marL="514350" indent="-514350" algn="ctr" eaLnBrk="0" hangingPunct="0"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>John 4 </a:t>
            </a:r>
          </a:p>
          <a:p>
            <a:pPr marL="514350" indent="-514350" algn="ctr" eaLnBrk="0" hangingPunct="0">
              <a:buFontTx/>
              <a:buAutoNum type="arabicPlain" startAt="5"/>
              <a:defRPr/>
            </a:pP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Jesus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came to </a:t>
            </a:r>
            <a:r>
              <a:rPr lang="en-US" sz="3200" dirty="0" err="1">
                <a:solidFill>
                  <a:schemeClr val="bg1"/>
                </a:solidFill>
                <a:latin typeface="+mn-lt"/>
              </a:rPr>
              <a:t>Sychar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, Samaria, </a:t>
            </a:r>
          </a:p>
          <a:p>
            <a:pPr marL="514350" indent="-514350" algn="ctr" eaLnBrk="0" hangingPunct="0">
              <a:defRPr/>
            </a:pP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6  Tired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from 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the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long walk, 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he came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  <a:p>
            <a:pPr marL="514350" indent="-514350" algn="ctr" eaLnBrk="0" hangingPunct="0">
              <a:defRPr/>
            </a:pP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to Jacob’s Well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at lunch time.   </a:t>
            </a:r>
          </a:p>
          <a:p>
            <a:pPr eaLnBrk="0" hangingPunct="0"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 </a:t>
            </a:r>
          </a:p>
        </p:txBody>
      </p:sp>
      <p:pic>
        <p:nvPicPr>
          <p:cNvPr id="15363" name="Picture 4" descr="C:\Users\Owner\Documents\Dale's Sermons 7-21-08\Conversations\village we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0325" y="3124200"/>
            <a:ext cx="527367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Users\Owner\Documents\Dale's Sermons 7-21-08\Conversations\starbucks- new yo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3160796"/>
            <a:ext cx="5105400" cy="3392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381000" y="1043463"/>
            <a:ext cx="8458200" cy="147732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514350" indent="-514350" eaLnBrk="0" hangingPunct="0">
              <a:defRPr/>
            </a:pPr>
            <a:r>
              <a:rPr lang="en-US" sz="3200" dirty="0">
                <a:solidFill>
                  <a:schemeClr val="bg1"/>
                </a:solidFill>
                <a:latin typeface="Arial" pitchFamily="34" charset="0"/>
              </a:rPr>
              <a:t>7  A Samaritan woman 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</a:rPr>
              <a:t>was 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</a:rPr>
              <a:t>there for water. </a:t>
            </a:r>
          </a:p>
          <a:p>
            <a:pPr marL="514350" indent="-514350" eaLnBrk="0" hangingPunct="0">
              <a:defRPr/>
            </a:pP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</a:rPr>
              <a:t>    Jesus 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</a:rPr>
              <a:t>asked her, </a:t>
            </a:r>
            <a:endParaRPr lang="en-US" sz="3200" dirty="0" smtClean="0">
              <a:solidFill>
                <a:schemeClr val="bg1"/>
              </a:solidFill>
              <a:latin typeface="Arial" pitchFamily="34" charset="0"/>
            </a:endParaRPr>
          </a:p>
          <a:p>
            <a:pPr marL="514350" indent="-514350" eaLnBrk="0" hangingPunct="0">
              <a:defRPr/>
            </a:pP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</a:rPr>
              <a:t>				</a:t>
            </a:r>
            <a:r>
              <a:rPr lang="en-US" sz="3200" dirty="0" smtClean="0">
                <a:solidFill>
                  <a:srgbClr val="FFC000"/>
                </a:solidFill>
                <a:latin typeface="Arial" pitchFamily="34" charset="0"/>
              </a:rPr>
              <a:t>“May I please have a </a:t>
            </a:r>
            <a:r>
              <a:rPr lang="en-US" sz="3200" dirty="0">
                <a:solidFill>
                  <a:srgbClr val="FFC000"/>
                </a:solidFill>
                <a:latin typeface="Arial" pitchFamily="34" charset="0"/>
              </a:rPr>
              <a:t>drink</a:t>
            </a:r>
            <a:r>
              <a:rPr lang="en-US" sz="3200" dirty="0" smtClean="0">
                <a:solidFill>
                  <a:srgbClr val="FFC000"/>
                </a:solidFill>
                <a:latin typeface="Arial" pitchFamily="34" charset="0"/>
              </a:rPr>
              <a:t>?“</a:t>
            </a:r>
            <a:endParaRPr lang="en-US" sz="3200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4" name="Picture 2" descr="C:\Users\Owner\Documents\Dale's Sermons 7-21-08\Conversations\restaurant friend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2895600"/>
            <a:ext cx="473782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Users\Owner\Documents\Dale's Sermons 7-21-08\Conversations\starbucks- new yo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223" y="2819400"/>
            <a:ext cx="344031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228600" y="780871"/>
            <a:ext cx="4800600" cy="1261884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chemeClr val="bg1"/>
                </a:solidFill>
                <a:latin typeface="+mj-lt"/>
              </a:rPr>
              <a:t>1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.  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The 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Hard Shell Response </a:t>
            </a:r>
            <a:r>
              <a:rPr lang="en-US" sz="4000" b="1" dirty="0" smtClean="0">
                <a:solidFill>
                  <a:schemeClr val="bg1"/>
                </a:solidFill>
                <a:latin typeface="+mj-lt"/>
              </a:rPr>
              <a:t>!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04800" y="3187243"/>
            <a:ext cx="8458200" cy="329320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marL="514350" indent="-514350" eaLnBrk="0" hangingPunct="0">
              <a:defRPr/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</a:rPr>
              <a:t>9  Surprised, she replied,</a:t>
            </a:r>
          </a:p>
          <a:p>
            <a:pPr marL="514350" indent="-514350" eaLnBrk="0" hangingPunct="0">
              <a:defRPr/>
            </a:pP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</a:rPr>
              <a:t>   “You are asking me for a drink?</a:t>
            </a:r>
          </a:p>
          <a:p>
            <a:pPr marL="514350" indent="-514350" eaLnBrk="0" hangingPunct="0">
              <a:defRPr/>
            </a:pP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</a:rPr>
              <a:t>	You are a Jew, and I am a Samaritan…."   </a:t>
            </a:r>
          </a:p>
          <a:p>
            <a:pPr marL="514350" indent="-514350" eaLnBrk="0" hangingPunct="0">
              <a:defRPr/>
            </a:pPr>
            <a:endParaRPr lang="en-US" sz="2800" dirty="0" smtClean="0">
              <a:solidFill>
                <a:schemeClr val="bg1"/>
              </a:solidFill>
              <a:latin typeface="Arial" pitchFamily="34" charset="0"/>
            </a:endParaRPr>
          </a:p>
          <a:p>
            <a:pPr marL="514350" indent="-514350" eaLnBrk="0" hangingPunct="0">
              <a:buFontTx/>
              <a:buAutoNum type="arabicPlain" startAt="10"/>
              <a:defRPr/>
            </a:pP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</a:rPr>
              <a:t>Jesus said, </a:t>
            </a:r>
            <a:r>
              <a:rPr lang="en-US" sz="2800" dirty="0" smtClean="0">
                <a:solidFill>
                  <a:srgbClr val="FFC000"/>
                </a:solidFill>
                <a:latin typeface="Arial" pitchFamily="34" charset="0"/>
              </a:rPr>
              <a:t>"If only you knew the gift God has for you, you would be asking ME, and I would give you LIVING water.”</a:t>
            </a:r>
            <a:endParaRPr lang="en-US" sz="2800" dirty="0">
              <a:solidFill>
                <a:srgbClr val="FF0000"/>
              </a:solidFill>
            </a:endParaRPr>
          </a:p>
          <a:p>
            <a:pPr eaLnBrk="0" hangingPunct="0"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 </a:t>
            </a:r>
          </a:p>
        </p:txBody>
      </p:sp>
      <p:pic>
        <p:nvPicPr>
          <p:cNvPr id="24580" name="Picture 2" descr="C:\Users\Owner\Documents\Dale's Sermons 7-21-08\Conversations\Rejec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8575" y="168275"/>
            <a:ext cx="3883025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457200" y="152400"/>
            <a:ext cx="8229600" cy="646113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.  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The Humor 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Game 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!</a:t>
            </a:r>
          </a:p>
        </p:txBody>
      </p:sp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304800" y="5074742"/>
            <a:ext cx="8458200" cy="92333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514350" indent="-514350" eaLnBrk="0" hangingPunct="0">
              <a:buFontTx/>
              <a:buAutoNum type="arabicPlain" startAt="11"/>
            </a:pPr>
            <a:r>
              <a:rPr lang="en-US" sz="3200" dirty="0" smtClean="0">
                <a:solidFill>
                  <a:srgbClr val="FFFF00"/>
                </a:solidFill>
              </a:rPr>
              <a:t>"</a:t>
            </a:r>
            <a:r>
              <a:rPr lang="en-US" sz="3200" dirty="0">
                <a:solidFill>
                  <a:srgbClr val="FFFF00"/>
                </a:solidFill>
              </a:rPr>
              <a:t>But, you don't </a:t>
            </a:r>
            <a:r>
              <a:rPr lang="en-US" sz="3200" dirty="0" smtClean="0">
                <a:solidFill>
                  <a:srgbClr val="FFFF00"/>
                </a:solidFill>
              </a:rPr>
              <a:t>have </a:t>
            </a:r>
            <a:r>
              <a:rPr lang="en-US" sz="3200" dirty="0">
                <a:solidFill>
                  <a:srgbClr val="FFFF00"/>
                </a:solidFill>
              </a:rPr>
              <a:t>a bucket," </a:t>
            </a:r>
            <a:r>
              <a:rPr lang="en-US" sz="2800" dirty="0">
                <a:solidFill>
                  <a:schemeClr val="bg1"/>
                </a:solidFill>
              </a:rPr>
              <a:t>she laughed, </a:t>
            </a:r>
          </a:p>
          <a:p>
            <a:pPr marL="514350" indent="-514350" eaLnBrk="0" hangingPunct="0"/>
            <a:r>
              <a:rPr lang="en-US" sz="2800" dirty="0">
                <a:solidFill>
                  <a:srgbClr val="FFFF00"/>
                </a:solidFill>
              </a:rPr>
              <a:t>			"How are you going to get </a:t>
            </a:r>
            <a:r>
              <a:rPr lang="en-US" sz="2800" dirty="0" smtClean="0">
                <a:solidFill>
                  <a:srgbClr val="FFFF00"/>
                </a:solidFill>
              </a:rPr>
              <a:t>this </a:t>
            </a:r>
            <a:r>
              <a:rPr lang="en-US" sz="2800" dirty="0">
                <a:solidFill>
                  <a:srgbClr val="FFFF00"/>
                </a:solidFill>
              </a:rPr>
              <a:t>water?”  </a:t>
            </a:r>
          </a:p>
        </p:txBody>
      </p:sp>
      <p:pic>
        <p:nvPicPr>
          <p:cNvPr id="25604" name="Picture 2" descr="C:\Users\Owner\Documents\Dale's Sermons 7-21-08\Conversations\laughing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990600"/>
            <a:ext cx="5562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457200" y="838200"/>
            <a:ext cx="4724400" cy="1200329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42950" indent="-742950" algn="ctr" eaLnBrk="0" hangingPunct="0">
              <a:buAutoNum type="arabicPeriod" startAt="3"/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And Who Do You </a:t>
            </a:r>
          </a:p>
          <a:p>
            <a:pPr marL="742950" indent="-742950" algn="ctr" eaLnBrk="0" hangingPunct="0"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Think You Are?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81000" y="3124200"/>
            <a:ext cx="8458200" cy="344709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marL="514350" indent="-514350" eaLnBrk="0" hangingPunct="0">
              <a:buFontTx/>
              <a:buAutoNum type="arabicPlain" startAt="12"/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D</a:t>
            </a:r>
            <a:r>
              <a:rPr lang="en-US" sz="3200" dirty="0" smtClean="0">
                <a:solidFill>
                  <a:srgbClr val="FFFF00"/>
                </a:solidFill>
              </a:rPr>
              <a:t>o you think you are better than our grandfather Jacob who dug this well?</a:t>
            </a:r>
          </a:p>
          <a:p>
            <a:pPr marL="514350" indent="-514350" eaLnBrk="0" hangingPunct="0">
              <a:defRPr/>
            </a:pPr>
            <a:endParaRPr lang="en-US" sz="3200" i="1" dirty="0" smtClean="0">
              <a:solidFill>
                <a:schemeClr val="bg1"/>
              </a:solidFill>
            </a:endParaRPr>
          </a:p>
          <a:p>
            <a:pPr marL="514350" indent="-514350" eaLnBrk="0" hangingPunct="0">
              <a:defRPr/>
            </a:pPr>
            <a:r>
              <a:rPr lang="en-US" sz="3200" i="1" dirty="0" smtClean="0">
                <a:solidFill>
                  <a:schemeClr val="bg1"/>
                </a:solidFill>
              </a:rPr>
              <a:t>13 </a:t>
            </a:r>
            <a:r>
              <a:rPr lang="en-US" sz="3200" dirty="0" smtClean="0">
                <a:solidFill>
                  <a:schemeClr val="bg1"/>
                </a:solidFill>
              </a:rPr>
              <a:t>Jesus replied, </a:t>
            </a:r>
            <a:r>
              <a:rPr lang="en-US" sz="3200" dirty="0" smtClean="0">
                <a:solidFill>
                  <a:srgbClr val="FFC000"/>
                </a:solidFill>
              </a:rPr>
              <a:t>“You will become thirsty after drinking this water. 14 But the water I give you – you  will never thirst again. </a:t>
            </a:r>
          </a:p>
          <a:p>
            <a:pPr marL="514350" indent="-514350" eaLnBrk="0" hangingPunct="0">
              <a:defRPr/>
            </a:pPr>
            <a:r>
              <a:rPr lang="en-US" sz="3200" dirty="0" smtClean="0">
                <a:solidFill>
                  <a:srgbClr val="FFC000"/>
                </a:solidFill>
              </a:rPr>
              <a:t>	It will become a well of  eternal life.“ 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6628" name="Picture 2" descr="C:\Users\Owner\Documents\Dale's Sermons 7-21-08\Conversations\anger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8954" y="228600"/>
            <a:ext cx="310544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C:\Users\Dale\Desktop\old_pc\Documents\Dale's Sermons 7-21-08\Givers or Takers 9-2-12\CityLinC\70 Calhoun 5-30-12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1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4" descr="C:\Users\Dale\Desktop\old_pc\Documents\Dale's Sermons 7-21-08\Givers or Takers 9-2-12\CityLinC\70 Calhoun 5-30-12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81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5" descr="C:\Users\Dale\Desktop\old_pc\Documents\Dale's Sermons 7-21-08\Givers or Takers 9-2-12\CityLinC\70 Calhoun 5-30-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5814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057400" y="2819400"/>
            <a:ext cx="1219200" cy="800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2008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81200" y="6096000"/>
            <a:ext cx="1219200" cy="800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2012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48400" y="2819400"/>
            <a:ext cx="1219200" cy="800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2010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76800" y="4495800"/>
            <a:ext cx="39624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defRPr/>
            </a:pPr>
            <a:r>
              <a:rPr lang="en-US" sz="2800" dirty="0" smtClean="0">
                <a:solidFill>
                  <a:schemeClr val="bg1"/>
                </a:solidFill>
                <a:latin typeface="Arial Black" pitchFamily="34" charset="0"/>
              </a:rPr>
              <a:t>www. CityLinC.org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457200" y="5090636"/>
            <a:ext cx="8229600" cy="147732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marL="347472" lvl="2" indent="-342900" eaLnBrk="0" hangingPunct="0">
              <a:defRPr/>
            </a:pPr>
            <a:r>
              <a:rPr lang="en-US" sz="3200" dirty="0" smtClean="0">
                <a:solidFill>
                  <a:srgbClr val="FFFF00"/>
                </a:solidFill>
                <a:latin typeface="+mn-lt"/>
              </a:rPr>
              <a:t>15  "Please</a:t>
            </a:r>
            <a:r>
              <a:rPr lang="en-US" sz="3200" dirty="0">
                <a:solidFill>
                  <a:srgbClr val="FFFF00"/>
                </a:solidFill>
                <a:latin typeface="+mn-lt"/>
              </a:rPr>
              <a:t>, sir, give me some of </a:t>
            </a:r>
            <a:r>
              <a:rPr lang="en-US" sz="3200" dirty="0" smtClean="0">
                <a:solidFill>
                  <a:srgbClr val="FFFF00"/>
                </a:solidFill>
                <a:latin typeface="+mn-lt"/>
              </a:rPr>
              <a:t>that water</a:t>
            </a:r>
            <a:r>
              <a:rPr lang="en-US" sz="3200" dirty="0">
                <a:solidFill>
                  <a:srgbClr val="FFFF00"/>
                </a:solidFill>
                <a:latin typeface="+mn-lt"/>
              </a:rPr>
              <a:t>!”  </a:t>
            </a:r>
            <a:r>
              <a:rPr lang="en-US" sz="3200" dirty="0" smtClean="0">
                <a:solidFill>
                  <a:srgbClr val="FFFF00"/>
                </a:solidFill>
                <a:latin typeface="+mn-lt"/>
              </a:rPr>
              <a:t>		So </a:t>
            </a:r>
            <a:r>
              <a:rPr lang="en-US" sz="3200" dirty="0">
                <a:solidFill>
                  <a:srgbClr val="FFFF00"/>
                </a:solidFill>
                <a:latin typeface="+mn-lt"/>
              </a:rPr>
              <a:t>I will never thirst again!"    </a:t>
            </a:r>
          </a:p>
          <a:p>
            <a:pPr algn="ctr" eaLnBrk="0" hangingPunct="0">
              <a:defRPr/>
            </a:pPr>
            <a:r>
              <a:rPr lang="en-US" sz="3200" dirty="0">
                <a:solidFill>
                  <a:schemeClr val="bg1"/>
                </a:solidFill>
                <a:latin typeface="+mn-lt"/>
              </a:rPr>
              <a:t> </a:t>
            </a:r>
          </a:p>
        </p:txBody>
      </p:sp>
      <p:pic>
        <p:nvPicPr>
          <p:cNvPr id="27651" name="Picture 2" descr="C:\Users\Owner\Documents\Dale's Sermons 7-21-08\Conversations\ask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2954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57200" y="344488"/>
            <a:ext cx="8229600" cy="64633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4.  The Surface Response Game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457200" y="1030069"/>
            <a:ext cx="5029200" cy="64633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chemeClr val="bg1"/>
                </a:solidFill>
                <a:latin typeface="+mj-lt"/>
              </a:rPr>
              <a:t>5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.  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The Denial 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Game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04800" y="3234155"/>
            <a:ext cx="8153400" cy="320087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marL="514350" indent="-514350" eaLnBrk="0" hangingPunct="0"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3000" dirty="0" smtClean="0">
                <a:solidFill>
                  <a:srgbClr val="FFC000"/>
                </a:solidFill>
              </a:rPr>
              <a:t>16  “Go - get your husband, </a:t>
            </a:r>
            <a:r>
              <a:rPr lang="en-US" sz="3000" dirty="0" smtClean="0">
                <a:solidFill>
                  <a:schemeClr val="bg1"/>
                </a:solidFill>
              </a:rPr>
              <a:t>Jesus told her.    </a:t>
            </a:r>
          </a:p>
          <a:p>
            <a:pPr marL="514350" indent="-514350" eaLnBrk="0" hangingPunct="0">
              <a:buFontTx/>
              <a:buAutoNum type="arabicPlain" startAt="17"/>
              <a:defRPr/>
            </a:pPr>
            <a:r>
              <a:rPr lang="en-US" sz="3000" dirty="0" smtClean="0">
                <a:solidFill>
                  <a:srgbClr val="FFFF00"/>
                </a:solidFill>
              </a:rPr>
              <a:t>"I don't have a husband,“ </a:t>
            </a:r>
            <a:r>
              <a:rPr lang="en-US" sz="3000" dirty="0" smtClean="0">
                <a:solidFill>
                  <a:schemeClr val="bg1"/>
                </a:solidFill>
              </a:rPr>
              <a:t>the woman replied. </a:t>
            </a:r>
          </a:p>
          <a:p>
            <a:pPr marL="514350" indent="-514350" eaLnBrk="0" hangingPunct="0">
              <a:defRPr/>
            </a:pPr>
            <a:r>
              <a:rPr lang="en-US" sz="3000" dirty="0" smtClean="0">
                <a:solidFill>
                  <a:srgbClr val="FFC000"/>
                </a:solidFill>
              </a:rPr>
              <a:t>	"You’re right!” </a:t>
            </a:r>
            <a:r>
              <a:rPr lang="en-US" sz="3000" dirty="0" smtClean="0">
                <a:solidFill>
                  <a:schemeClr val="bg1"/>
                </a:solidFill>
              </a:rPr>
              <a:t>Jesus said, </a:t>
            </a:r>
            <a:r>
              <a:rPr lang="en-US" sz="3000" dirty="0" smtClean="0">
                <a:solidFill>
                  <a:srgbClr val="FFC000"/>
                </a:solidFill>
              </a:rPr>
              <a:t>“You don't have </a:t>
            </a:r>
          </a:p>
          <a:p>
            <a:pPr marL="514350" indent="-514350" eaLnBrk="0" hangingPunct="0">
              <a:defRPr/>
            </a:pPr>
            <a:r>
              <a:rPr lang="en-US" sz="3000" dirty="0" smtClean="0">
                <a:solidFill>
                  <a:srgbClr val="FFC000"/>
                </a:solidFill>
              </a:rPr>
              <a:t>	a husband -- You have </a:t>
            </a:r>
            <a:r>
              <a:rPr lang="en-US" sz="3000" u="sng" dirty="0" smtClean="0">
                <a:solidFill>
                  <a:srgbClr val="FFC000"/>
                </a:solidFill>
              </a:rPr>
              <a:t>five</a:t>
            </a:r>
            <a:r>
              <a:rPr lang="en-US" sz="3000" dirty="0" smtClean="0">
                <a:solidFill>
                  <a:srgbClr val="FFC000"/>
                </a:solidFill>
              </a:rPr>
              <a:t> husbands, </a:t>
            </a:r>
          </a:p>
          <a:p>
            <a:pPr marL="514350" indent="-514350" eaLnBrk="0" hangingPunct="0">
              <a:defRPr/>
            </a:pPr>
            <a:r>
              <a:rPr lang="en-US" sz="3000" dirty="0" smtClean="0">
                <a:solidFill>
                  <a:srgbClr val="FFC000"/>
                </a:solidFill>
              </a:rPr>
              <a:t>	and you aren't married to the man you </a:t>
            </a:r>
          </a:p>
          <a:p>
            <a:pPr marL="514350" indent="-514350" eaLnBrk="0" hangingPunct="0">
              <a:defRPr/>
            </a:pPr>
            <a:r>
              <a:rPr lang="en-US" sz="3000" dirty="0" smtClean="0">
                <a:solidFill>
                  <a:srgbClr val="FFC000"/>
                </a:solidFill>
              </a:rPr>
              <a:t>	are living with now!"</a:t>
            </a:r>
            <a:r>
              <a:rPr lang="en-US" sz="3000" dirty="0" smtClean="0">
                <a:solidFill>
                  <a:srgbClr val="FF0000"/>
                </a:solidFill>
              </a:rPr>
              <a:t>  </a:t>
            </a:r>
            <a:endParaRPr lang="en-US" sz="3000" dirty="0">
              <a:solidFill>
                <a:srgbClr val="FF0000"/>
              </a:solidFill>
            </a:endParaRPr>
          </a:p>
          <a:p>
            <a:pPr marL="514350" indent="-514350" eaLnBrk="0" hangingPunct="0">
              <a:defRPr/>
            </a:pP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28676" name="Picture 2" descr="C:\Users\Owner\Documents\Dale's Sermons 7-21-08\Conversations\guilt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731" y="152399"/>
            <a:ext cx="2853557" cy="289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457200" y="152400"/>
            <a:ext cx="8229600" cy="646113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chemeClr val="bg1"/>
                </a:solidFill>
                <a:latin typeface="+mj-lt"/>
              </a:rPr>
              <a:t>6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.  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The Flattery 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Game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2921911"/>
            <a:ext cx="4724400" cy="116955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marL="742950" lvl="8" indent="-7429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3600" dirty="0">
                <a:solidFill>
                  <a:srgbClr val="FFFF00"/>
                </a:solidFill>
              </a:rPr>
              <a:t>19 </a:t>
            </a:r>
            <a:r>
              <a:rPr lang="en-US" sz="3600" dirty="0" smtClean="0">
                <a:solidFill>
                  <a:srgbClr val="FFFF00"/>
                </a:solidFill>
              </a:rPr>
              <a:t>  "</a:t>
            </a:r>
            <a:r>
              <a:rPr lang="en-US" sz="3600" dirty="0">
                <a:solidFill>
                  <a:srgbClr val="FFFF00"/>
                </a:solidFill>
              </a:rPr>
              <a:t>You must be a </a:t>
            </a:r>
          </a:p>
          <a:p>
            <a:pPr marL="742950" lvl="8" indent="-7429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00"/>
                </a:solidFill>
              </a:rPr>
              <a:t>  prophet,” </a:t>
            </a:r>
            <a:r>
              <a:rPr lang="en-US" sz="3600" dirty="0">
                <a:solidFill>
                  <a:schemeClr val="bg1"/>
                </a:solidFill>
              </a:rPr>
              <a:t>she said.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29700" name="Picture 2" descr="C:\Users\Owner\Documents\Dale's Sermons 7-21-08\Conversations\flatte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3716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457200" y="152400"/>
            <a:ext cx="8229600" cy="64633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chemeClr val="bg1"/>
                </a:solidFill>
                <a:latin typeface="+mj-lt"/>
              </a:rPr>
              <a:t>7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. The “Right Religion” Game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0724" name="Picture 2" descr="C:\Users\Owner\Pictures\Battle Creek Pix 7-1-08\First Presb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286861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76600" y="1356493"/>
            <a:ext cx="5334000" cy="500136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512064" lvl="8" indent="-514350" eaLnBrk="0" hangingPunct="0">
              <a:buAutoNum type="arabicPlain" startAt="20"/>
              <a:defRPr/>
            </a:pPr>
            <a:r>
              <a:rPr lang="en-US" sz="2900" dirty="0" smtClean="0">
                <a:solidFill>
                  <a:srgbClr val="FFFF00"/>
                </a:solidFill>
                <a:latin typeface="+mn-lt"/>
              </a:rPr>
              <a:t>So tell me, why do you insist that Jerusalem is the only place of worship, and not our mountain here in Samaria?”</a:t>
            </a:r>
          </a:p>
          <a:p>
            <a:pPr marL="512064" lvl="8" indent="-514350" eaLnBrk="0" hangingPunct="0">
              <a:defRPr/>
            </a:pPr>
            <a:endParaRPr lang="en-US" sz="2900" dirty="0" smtClean="0">
              <a:solidFill>
                <a:srgbClr val="FFFF00"/>
              </a:solidFill>
              <a:latin typeface="+mn-lt"/>
            </a:endParaRPr>
          </a:p>
          <a:p>
            <a:pPr marL="512064" indent="-514350"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smtClean="0">
                <a:solidFill>
                  <a:schemeClr val="bg1"/>
                </a:solidFill>
                <a:latin typeface="+mn-lt"/>
              </a:rPr>
              <a:t>21 </a:t>
            </a:r>
            <a:r>
              <a:rPr lang="en-US" sz="3000" dirty="0">
                <a:solidFill>
                  <a:schemeClr val="bg1"/>
                </a:solidFill>
                <a:latin typeface="+mn-lt"/>
              </a:rPr>
              <a:t>Jesus replied, </a:t>
            </a:r>
            <a:r>
              <a:rPr lang="en-US" sz="3000" dirty="0">
                <a:solidFill>
                  <a:srgbClr val="FFC000"/>
                </a:solidFill>
                <a:latin typeface="+mn-lt"/>
              </a:rPr>
              <a:t>"Believe me, it </a:t>
            </a:r>
            <a:r>
              <a:rPr lang="en-US" sz="3000" dirty="0" smtClean="0">
                <a:solidFill>
                  <a:srgbClr val="FFC000"/>
                </a:solidFill>
                <a:latin typeface="+mn-lt"/>
              </a:rPr>
              <a:t>doesn’t matter </a:t>
            </a:r>
            <a:r>
              <a:rPr lang="en-US" sz="3000" dirty="0">
                <a:solidFill>
                  <a:srgbClr val="FFC000"/>
                </a:solidFill>
                <a:latin typeface="+mn-lt"/>
              </a:rPr>
              <a:t>where you worship. 23  God is spirit, </a:t>
            </a:r>
          </a:p>
          <a:p>
            <a:pPr marL="512064" indent="-514350"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rgbClr val="FFC000"/>
                </a:solidFill>
                <a:latin typeface="+mn-lt"/>
              </a:rPr>
              <a:t>   and those who worship Him must worship </a:t>
            </a:r>
            <a:r>
              <a:rPr lang="en-US" sz="3000" dirty="0" smtClean="0">
                <a:solidFill>
                  <a:srgbClr val="FFC000"/>
                </a:solidFill>
                <a:latin typeface="+mn-lt"/>
              </a:rPr>
              <a:t>Him </a:t>
            </a:r>
            <a:r>
              <a:rPr lang="en-US" sz="3000" dirty="0">
                <a:solidFill>
                  <a:srgbClr val="FFC000"/>
                </a:solidFill>
                <a:latin typeface="+mn-lt"/>
              </a:rPr>
              <a:t>in spirit and in truth</a:t>
            </a:r>
            <a:r>
              <a:rPr lang="en-US" sz="3000" dirty="0" smtClean="0">
                <a:solidFill>
                  <a:srgbClr val="FFC000"/>
                </a:solidFill>
                <a:latin typeface="+mn-lt"/>
              </a:rPr>
              <a:t>.” </a:t>
            </a:r>
            <a:endParaRPr lang="en-US" sz="3000" dirty="0">
              <a:solidFill>
                <a:srgbClr val="FFC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457200" y="152400"/>
            <a:ext cx="8229600" cy="64633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chemeClr val="bg1"/>
                </a:solidFill>
                <a:latin typeface="+mj-lt"/>
              </a:rPr>
              <a:t>8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. The “Later” Game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609600" y="4405214"/>
            <a:ext cx="8153400" cy="215443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514350" indent="-514350" eaLnBrk="0" hangingPunct="0">
              <a:buFontTx/>
              <a:buAutoNum type="arabicPlain" startAt="25"/>
            </a:pPr>
            <a:r>
              <a:rPr lang="en-US" sz="2800" dirty="0">
                <a:solidFill>
                  <a:schemeClr val="bg1"/>
                </a:solidFill>
              </a:rPr>
              <a:t>The woman replied, </a:t>
            </a:r>
            <a:r>
              <a:rPr lang="en-US" sz="2800" dirty="0" smtClean="0">
                <a:solidFill>
                  <a:srgbClr val="FFFF00"/>
                </a:solidFill>
              </a:rPr>
              <a:t>“When the Messiah comes 	- He </a:t>
            </a:r>
            <a:r>
              <a:rPr lang="en-US" sz="2800" dirty="0">
                <a:solidFill>
                  <a:srgbClr val="FFFF00"/>
                </a:solidFill>
              </a:rPr>
              <a:t>will explain everything to </a:t>
            </a:r>
            <a:r>
              <a:rPr lang="en-US" sz="2800" dirty="0" smtClean="0">
                <a:solidFill>
                  <a:srgbClr val="FFFF00"/>
                </a:solidFill>
              </a:rPr>
              <a:t>us. </a:t>
            </a:r>
          </a:p>
          <a:p>
            <a:pPr marL="514350" indent="-514350" eaLnBrk="0" hangingPunct="0"/>
            <a:r>
              <a:rPr lang="en-US" sz="2800" dirty="0" smtClean="0">
                <a:solidFill>
                  <a:srgbClr val="FFFF00"/>
                </a:solidFill>
              </a:rPr>
              <a:t>						I’ll wait till then!” 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</a:p>
          <a:p>
            <a:pPr marL="514350" indent="-514350" eaLnBrk="0" hangingPunct="0"/>
            <a:r>
              <a:rPr lang="en-US" sz="2800" dirty="0" smtClean="0">
                <a:solidFill>
                  <a:schemeClr val="bg1"/>
                </a:solidFill>
              </a:rPr>
              <a:t>26  Then </a:t>
            </a:r>
            <a:r>
              <a:rPr lang="en-US" sz="2800" dirty="0">
                <a:solidFill>
                  <a:schemeClr val="bg1"/>
                </a:solidFill>
              </a:rPr>
              <a:t>Jesus told her, </a:t>
            </a:r>
          </a:p>
          <a:p>
            <a:pPr marL="514350" indent="-514350" eaLnBrk="0" hangingPunct="0"/>
            <a:r>
              <a:rPr lang="en-US" sz="2800" b="1" dirty="0" smtClean="0">
                <a:solidFill>
                  <a:srgbClr val="FFC000"/>
                </a:solidFill>
              </a:rPr>
              <a:t>“I </a:t>
            </a:r>
            <a:r>
              <a:rPr lang="en-US" sz="2800" b="1" dirty="0">
                <a:solidFill>
                  <a:srgbClr val="FFC000"/>
                </a:solidFill>
              </a:rPr>
              <a:t>AM the Messiah – </a:t>
            </a:r>
            <a:r>
              <a:rPr lang="en-US" sz="2800" b="1" dirty="0" smtClean="0">
                <a:solidFill>
                  <a:srgbClr val="FFC000"/>
                </a:solidFill>
              </a:rPr>
              <a:t>the One sent from God!”</a:t>
            </a:r>
            <a:endParaRPr lang="en-US" sz="2800" b="1" dirty="0">
              <a:solidFill>
                <a:srgbClr val="FFC000"/>
              </a:solidFill>
            </a:endParaRPr>
          </a:p>
        </p:txBody>
      </p:sp>
      <p:pic>
        <p:nvPicPr>
          <p:cNvPr id="31748" name="Picture 2" descr="C:\Users\Owner\Documents\Dale's Sermons 7-21-08\Conversations\school lun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127125"/>
            <a:ext cx="4141788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ChangeArrowheads="1"/>
          </p:cNvSpPr>
          <p:nvPr/>
        </p:nvSpPr>
        <p:spPr bwMode="auto">
          <a:xfrm>
            <a:off x="533400" y="4437400"/>
            <a:ext cx="8229600" cy="203132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514350" indent="-514350" eaLnBrk="0" hangingPunct="0">
              <a:buFontTx/>
              <a:buAutoNum type="arabicPlain" startAt="28"/>
            </a:pPr>
            <a:r>
              <a:rPr lang="en-US" sz="3200" dirty="0">
                <a:solidFill>
                  <a:schemeClr val="bg1"/>
                </a:solidFill>
              </a:rPr>
              <a:t>Then the woman </a:t>
            </a:r>
            <a:r>
              <a:rPr lang="en-US" sz="3200" dirty="0" smtClean="0">
                <a:solidFill>
                  <a:schemeClr val="bg1"/>
                </a:solidFill>
              </a:rPr>
              <a:t>ran </a:t>
            </a:r>
            <a:r>
              <a:rPr lang="en-US" sz="3200" dirty="0">
                <a:solidFill>
                  <a:schemeClr val="bg1"/>
                </a:solidFill>
              </a:rPr>
              <a:t>back to her </a:t>
            </a:r>
            <a:r>
              <a:rPr lang="en-US" sz="3200" dirty="0" smtClean="0">
                <a:solidFill>
                  <a:schemeClr val="bg1"/>
                </a:solidFill>
              </a:rPr>
              <a:t>family </a:t>
            </a:r>
            <a:r>
              <a:rPr lang="en-US" sz="3200" dirty="0">
                <a:solidFill>
                  <a:schemeClr val="bg1"/>
                </a:solidFill>
              </a:rPr>
              <a:t>saying, </a:t>
            </a:r>
            <a:r>
              <a:rPr lang="en-US" sz="3200" b="1" dirty="0" smtClean="0">
                <a:solidFill>
                  <a:srgbClr val="FFC000"/>
                </a:solidFill>
              </a:rPr>
              <a:t>"</a:t>
            </a:r>
            <a:r>
              <a:rPr lang="en-US" sz="3200" b="1" dirty="0">
                <a:solidFill>
                  <a:srgbClr val="FFC000"/>
                </a:solidFill>
              </a:rPr>
              <a:t>Come and meet a man </a:t>
            </a:r>
            <a:r>
              <a:rPr lang="en-US" sz="3200" b="1" dirty="0" smtClean="0">
                <a:solidFill>
                  <a:srgbClr val="FFC000"/>
                </a:solidFill>
              </a:rPr>
              <a:t>who  told </a:t>
            </a:r>
            <a:r>
              <a:rPr lang="en-US" sz="3200" b="1" dirty="0">
                <a:solidFill>
                  <a:srgbClr val="FFC000"/>
                </a:solidFill>
              </a:rPr>
              <a:t>me everything I ever did!  </a:t>
            </a:r>
          </a:p>
          <a:p>
            <a:pPr marL="514350" indent="-514350" eaLnBrk="0" hangingPunct="0"/>
            <a:r>
              <a:rPr lang="en-US" sz="3200" dirty="0">
                <a:solidFill>
                  <a:srgbClr val="FFFF00"/>
                </a:solidFill>
              </a:rPr>
              <a:t>	</a:t>
            </a:r>
            <a:r>
              <a:rPr lang="en-US" sz="3600" b="1" dirty="0" smtClean="0">
                <a:solidFill>
                  <a:srgbClr val="FFC000"/>
                </a:solidFill>
              </a:rPr>
              <a:t>He </a:t>
            </a:r>
            <a:r>
              <a:rPr lang="en-US" sz="3600" b="1" dirty="0">
                <a:solidFill>
                  <a:srgbClr val="FFC000"/>
                </a:solidFill>
              </a:rPr>
              <a:t>is the Messiah – the Christ !“ </a:t>
            </a:r>
          </a:p>
        </p:txBody>
      </p:sp>
      <p:pic>
        <p:nvPicPr>
          <p:cNvPr id="32771" name="Picture 20" descr="holy ground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066800"/>
            <a:ext cx="3305175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19" descr="cross-gia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138" y="1096963"/>
            <a:ext cx="4310062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57200" y="152400"/>
            <a:ext cx="8229600" cy="646113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dirty="0" smtClean="0">
                <a:solidFill>
                  <a:srgbClr val="FFC000"/>
                </a:solidFill>
                <a:latin typeface="+mj-lt"/>
              </a:rPr>
              <a:t>Decision Time !</a:t>
            </a:r>
            <a:endParaRPr lang="en-US" sz="3600" b="1" dirty="0">
              <a:solidFill>
                <a:srgbClr val="FFC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57200" y="457200"/>
            <a:ext cx="8229600" cy="1323439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4400" b="1" dirty="0" smtClean="0">
                <a:solidFill>
                  <a:schemeClr val="bg1"/>
                </a:solidFill>
                <a:latin typeface="+mn-lt"/>
              </a:rPr>
              <a:t>Conversations Count</a:t>
            </a:r>
            <a:endParaRPr lang="en-US" sz="4400" b="1" dirty="0">
              <a:solidFill>
                <a:schemeClr val="bg1"/>
              </a:solidFill>
              <a:latin typeface="+mn-lt"/>
            </a:endParaRPr>
          </a:p>
          <a:p>
            <a:pPr algn="ctr" eaLnBrk="0" hangingPunct="0"/>
            <a:r>
              <a:rPr lang="en-US" sz="3600" b="1" dirty="0">
                <a:solidFill>
                  <a:schemeClr val="bg1"/>
                </a:solidFill>
                <a:latin typeface="+mn-lt"/>
              </a:rPr>
              <a:t>John 4</a:t>
            </a:r>
          </a:p>
        </p:txBody>
      </p:sp>
      <p:pic>
        <p:nvPicPr>
          <p:cNvPr id="6" name="Picture 4" descr="C:\Users\Owner\Documents\Dale's Sermons 7-21-08\Conversations\starbucks- new yor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476500"/>
            <a:ext cx="57912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wner\Pictures\Conversation Sermon 7-11-10\businessman-compute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11944"/>
            <a:ext cx="4082796" cy="6217456"/>
          </a:xfrm>
          <a:prstGeom prst="rect">
            <a:avLst/>
          </a:prstGeom>
          <a:noFill/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181600" y="937619"/>
            <a:ext cx="3581400" cy="307776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“I’m not </a:t>
            </a: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into </a:t>
            </a: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religion.”</a:t>
            </a:r>
          </a:p>
          <a:p>
            <a:pPr marL="742950" lvl="8" indent="-7429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000" dirty="0" smtClean="0">
              <a:solidFill>
                <a:schemeClr val="bg1"/>
              </a:solidFill>
            </a:endParaRP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Sam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wner\Pictures\Conversation Sermon 7-11-10\Mike 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71600"/>
            <a:ext cx="4468169" cy="33528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5181600" y="1426965"/>
            <a:ext cx="3581400" cy="307776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“I’m </a:t>
            </a: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going with </a:t>
            </a: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you!”</a:t>
            </a:r>
          </a:p>
          <a:p>
            <a:pPr marL="742950" lvl="8" indent="-7429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000" dirty="0" smtClean="0">
              <a:solidFill>
                <a:schemeClr val="bg1"/>
              </a:solidFill>
            </a:endParaRP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Mike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5562600" y="1119190"/>
            <a:ext cx="3200400" cy="369331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  Your eyes</a:t>
            </a: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  didn’t </a:t>
            </a: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  condemn </a:t>
            </a: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  me!”</a:t>
            </a:r>
          </a:p>
          <a:p>
            <a:pPr marL="742950" lvl="8" indent="-7429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000" dirty="0" smtClean="0">
              <a:solidFill>
                <a:schemeClr val="bg1"/>
              </a:solidFill>
            </a:endParaRP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Felicia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4" name="Picture 2" descr="C:\Users\Dale\Desktop\The Ministry of Motherhod 5-13-12\Felicia Mares and Ki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457200"/>
            <a:ext cx="35814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" descr="C:\Users\Dale\Desktop\old_pc\Documents\Dale's Sermons 7-21-08\Givers or Takers 9-2-12\82 Calhoun\4-14-12 (1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3048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Dale\Desktop\old_pc\Documents\Dale's Sermons 7-21-08\Givers or Takers 9-2-12\82 Calhoun\82 Calhoun 8-5-12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5052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Dale\Desktop\old_pc\Documents\Dale's Sermons 7-21-08\Givers or Takers 9-2-12\82 Calhoun\82 Calhoun 8-5-12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419600" y="-2286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C:\Users\Dale\Desktop\old_pc\Documents\Dale's Sermons 7-21-08\Givers or Takers 9-2-12\82 Calhoun\82 Calhoun 7-13-12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5052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C:\Users\Dale\Desktop\old_pc\Documents\Dale's Sermons 7-21-08\Givers or Takers 9-2-12\82 Calhoun\Gable Repair 4-7-12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4267200" y="32004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Users\Dale\Desktop\old_pc\Documents\Dale's Sermons 7-21-08\Givers or Takers 9-2-12\82 Calhoun\82 Calhoun 2-6-12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3048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886200" y="2971800"/>
            <a:ext cx="1676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defRPr/>
            </a:pPr>
            <a:r>
              <a:rPr lang="en-US" sz="3600" dirty="0">
                <a:solidFill>
                  <a:srgbClr val="FFFF00"/>
                </a:solidFill>
                <a:latin typeface="Arial Black" pitchFamily="34" charset="0"/>
              </a:rPr>
              <a:t>2012</a:t>
            </a:r>
            <a:endParaRPr lang="en-US" sz="3600" dirty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5257800" y="1295400"/>
            <a:ext cx="3581400" cy="369331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“All I want </a:t>
            </a: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to do is go </a:t>
            </a: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 smtClean="0">
                <a:solidFill>
                  <a:schemeClr val="bg1"/>
                </a:solidFill>
              </a:rPr>
              <a:t>fishin</a:t>
            </a:r>
            <a:r>
              <a:rPr lang="en-US" sz="4000" dirty="0" smtClean="0">
                <a:solidFill>
                  <a:schemeClr val="bg1"/>
                </a:solidFill>
              </a:rPr>
              <a:t>’ with</a:t>
            </a: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someone who</a:t>
            </a: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don’t do </a:t>
            </a:r>
            <a:r>
              <a:rPr lang="en-US" sz="4000" dirty="0" err="1" smtClean="0">
                <a:solidFill>
                  <a:schemeClr val="bg1"/>
                </a:solidFill>
              </a:rPr>
              <a:t>dem</a:t>
            </a:r>
            <a:r>
              <a:rPr lang="en-US" sz="4000" dirty="0" smtClean="0">
                <a:solidFill>
                  <a:schemeClr val="bg1"/>
                </a:solidFill>
              </a:rPr>
              <a:t> things!”</a:t>
            </a:r>
          </a:p>
        </p:txBody>
      </p:sp>
      <p:pic>
        <p:nvPicPr>
          <p:cNvPr id="18434" name="Picture 2" descr="C:\Users\Dale\Pictures\Anthony 4-7-12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5" y="1066800"/>
            <a:ext cx="4029075" cy="4572000"/>
          </a:xfrm>
          <a:prstGeom prst="rect">
            <a:avLst/>
          </a:prstGeom>
          <a:noFill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828800" y="5562600"/>
            <a:ext cx="1752600" cy="6155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742950" lvl="8" indent="-7429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Anthony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990600" y="4724400"/>
            <a:ext cx="7467600" cy="123110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“I would be a Christian...            </a:t>
            </a: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…but I’ve been reincarnated!”</a:t>
            </a:r>
          </a:p>
        </p:txBody>
      </p:sp>
      <p:pic>
        <p:nvPicPr>
          <p:cNvPr id="17410" name="Picture 2" descr="C:\Users\Dale\Pictures\Neighborhood meeting 5-3-10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7200" y="381000"/>
            <a:ext cx="5588000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5"/>
          <p:cNvSpPr txBox="1">
            <a:spLocks noChangeArrowheads="1"/>
          </p:cNvSpPr>
          <p:nvPr/>
        </p:nvSpPr>
        <p:spPr bwMode="auto">
          <a:xfrm>
            <a:off x="457200" y="282714"/>
            <a:ext cx="8229600" cy="70788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Conversations Count </a:t>
            </a:r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13" name="Picture 2" descr="C:\Users\Owner\Documents\Dale's Sermons 7-21-08\Conversations\Tea Party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444612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C:\Users\Owner\Documents\Dale's Sermons 7-21-08\Conversations\starbucks- new yo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920791"/>
            <a:ext cx="4191000" cy="2784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5"/>
          <p:cNvSpPr txBox="1">
            <a:spLocks noChangeArrowheads="1"/>
          </p:cNvSpPr>
          <p:nvPr/>
        </p:nvSpPr>
        <p:spPr bwMode="auto">
          <a:xfrm>
            <a:off x="457200" y="282714"/>
            <a:ext cx="8229600" cy="70788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Conversations Count 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457200" y="1600200"/>
            <a:ext cx="8229600" cy="293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indent="-514350">
              <a:spcBef>
                <a:spcPts val="6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Choose</a:t>
            </a:r>
            <a:r>
              <a:rPr lang="en-US" sz="2800" b="1" dirty="0" smtClean="0">
                <a:solidFill>
                  <a:srgbClr val="FFFF00"/>
                </a:solidFill>
              </a:rPr>
              <a:t> three friends.</a:t>
            </a:r>
            <a:endParaRPr lang="en-US" sz="2800" b="1" dirty="0">
              <a:solidFill>
                <a:srgbClr val="FFFF00"/>
              </a:solidFill>
            </a:endParaRPr>
          </a:p>
          <a:p>
            <a:pPr indent="-514350">
              <a:spcBef>
                <a:spcPts val="6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Keep in </a:t>
            </a:r>
            <a:r>
              <a:rPr lang="en-US" sz="2800" b="1" dirty="0" smtClean="0">
                <a:solidFill>
                  <a:srgbClr val="FFFF00"/>
                </a:solidFill>
              </a:rPr>
              <a:t>contact with them.</a:t>
            </a:r>
            <a:endParaRPr lang="en-US" sz="2800" b="1" dirty="0">
              <a:solidFill>
                <a:schemeClr val="bg1"/>
              </a:solidFill>
            </a:endParaRPr>
          </a:p>
          <a:p>
            <a:pPr indent="-514350">
              <a:spcBef>
                <a:spcPts val="600"/>
              </a:spcBef>
            </a:pPr>
            <a:r>
              <a:rPr lang="en-US" sz="2800" b="1" dirty="0" smtClean="0">
                <a:solidFill>
                  <a:srgbClr val="FFFF00"/>
                </a:solidFill>
              </a:rPr>
              <a:t>Pray</a:t>
            </a:r>
            <a:r>
              <a:rPr lang="en-US" sz="2800" b="1" dirty="0" smtClean="0">
                <a:solidFill>
                  <a:schemeClr val="bg1"/>
                </a:solidFill>
              </a:rPr>
              <a:t> for them.</a:t>
            </a:r>
          </a:p>
          <a:p>
            <a:pPr indent="-514350">
              <a:spcBef>
                <a:spcPts val="600"/>
              </a:spcBef>
            </a:pPr>
            <a:r>
              <a:rPr lang="en-US" sz="2800" b="1" dirty="0" smtClean="0">
                <a:solidFill>
                  <a:srgbClr val="FFFF00"/>
                </a:solidFill>
              </a:rPr>
              <a:t>Serve </a:t>
            </a:r>
            <a:r>
              <a:rPr lang="en-US" sz="2800" b="1" dirty="0" smtClean="0">
                <a:solidFill>
                  <a:schemeClr val="bg1"/>
                </a:solidFill>
              </a:rPr>
              <a:t>them.</a:t>
            </a:r>
          </a:p>
          <a:p>
            <a:pPr indent="-514350">
              <a:spcBef>
                <a:spcPts val="600"/>
              </a:spcBef>
            </a:pPr>
            <a:endParaRPr lang="en-US" sz="2800" b="1" dirty="0">
              <a:solidFill>
                <a:schemeClr val="bg1"/>
              </a:solidFill>
            </a:endParaRPr>
          </a:p>
          <a:p>
            <a:pPr indent="-514350" algn="ctr">
              <a:spcBef>
                <a:spcPts val="600"/>
              </a:spcBef>
            </a:pP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733800" y="3733800"/>
            <a:ext cx="1371600" cy="12192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828800" y="4953000"/>
            <a:ext cx="1066800" cy="9144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886200" y="5638800"/>
            <a:ext cx="1066800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19800" y="4953000"/>
            <a:ext cx="1066800" cy="9144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2819400" y="4648200"/>
            <a:ext cx="990600" cy="5334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4" idx="4"/>
            <a:endCxn id="7" idx="0"/>
          </p:cNvCxnSpPr>
          <p:nvPr/>
        </p:nvCxnSpPr>
        <p:spPr>
          <a:xfrm rot="5400000">
            <a:off x="4076701" y="5295900"/>
            <a:ext cx="685800" cy="317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029200" y="4648200"/>
            <a:ext cx="990600" cy="5334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7" name="TextBox 17"/>
          <p:cNvSpPr txBox="1">
            <a:spLocks noChangeArrowheads="1"/>
          </p:cNvSpPr>
          <p:nvPr/>
        </p:nvSpPr>
        <p:spPr bwMode="auto">
          <a:xfrm>
            <a:off x="3962400" y="3962400"/>
            <a:ext cx="914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ME</a:t>
            </a:r>
          </a:p>
        </p:txBody>
      </p:sp>
      <p:pic>
        <p:nvPicPr>
          <p:cNvPr id="13" name="Picture 2" descr="C:\Users\Owner\Documents\Dale's Sermons 7-21-08\Conversations\Tea Party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7503" y="1600200"/>
            <a:ext cx="353409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2" descr="sm Pregnancy Counseling ar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60375"/>
            <a:ext cx="3957638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13" descr="sm Family R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5363" y="3584575"/>
            <a:ext cx="3957637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3" descr="F:\Peter Kobs work 10-15-08\Logos- Kobs 9-1-10\Final Logo versions 10-22-08\CityLinC Logo FINAL col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5" y="457200"/>
            <a:ext cx="33051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2" descr="C:\Users\Owner\Pictures\Conversation Sermon 7-11-10\sm-Mentor House - living room 11-2-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63855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876800" y="2971800"/>
            <a:ext cx="39624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defRPr/>
            </a:pPr>
            <a:r>
              <a:rPr lang="en-US" sz="2800" dirty="0" smtClean="0">
                <a:solidFill>
                  <a:schemeClr val="bg1"/>
                </a:solidFill>
                <a:latin typeface="Arial Black" pitchFamily="34" charset="0"/>
              </a:rPr>
              <a:t>www. CityLinC.org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F:\Peter Kobs work 10-15-08\Logos- Kobs 9-1-10\Final Logo versions 10-22-08\CityLinC Logo FINAL 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733800"/>
            <a:ext cx="33051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04800" y="381000"/>
            <a:ext cx="8610600" cy="2954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Our Mission  </a:t>
            </a: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We Connect</a:t>
            </a:r>
          </a:p>
          <a:p>
            <a:pPr marL="457200" indent="-457200">
              <a:defRPr/>
            </a:pPr>
            <a:r>
              <a:rPr lang="en-US" sz="2800" dirty="0">
                <a:latin typeface="Arial Black" pitchFamily="34" charset="0"/>
              </a:rPr>
              <a:t>  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 1.  </a:t>
            </a: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Children and Youth 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to Loving Families</a:t>
            </a:r>
          </a:p>
          <a:p>
            <a:pPr marL="457200" indent="-457200">
              <a:defRPr/>
            </a:pPr>
            <a:r>
              <a:rPr lang="en-US" sz="2800" dirty="0">
                <a:latin typeface="Arial Black" pitchFamily="34" charset="0"/>
              </a:rPr>
              <a:t>  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 2.  </a:t>
            </a: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Families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to Secure Futures</a:t>
            </a:r>
          </a:p>
          <a:p>
            <a:pPr marL="457200" indent="-457200">
              <a:defRPr/>
            </a:pP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   3.  </a:t>
            </a: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Individuals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to Caring Community, and</a:t>
            </a:r>
          </a:p>
          <a:p>
            <a:pPr marL="457200" indent="-457200">
              <a:defRPr/>
            </a:pPr>
            <a:r>
              <a:rPr lang="en-US" sz="2800" dirty="0">
                <a:latin typeface="Arial Black" pitchFamily="34" charset="0"/>
              </a:rPr>
              <a:t>  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 4.  </a:t>
            </a: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Community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to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Personal Faith 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14800" y="3200400"/>
            <a:ext cx="4876800" cy="3540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FFC000"/>
                </a:solidFill>
              </a:rPr>
              <a:t>Our Ministries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800" dirty="0">
                <a:solidFill>
                  <a:schemeClr val="bg1"/>
                </a:solidFill>
              </a:rPr>
              <a:t>Foster Care &amp; Adoption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800" dirty="0">
                <a:solidFill>
                  <a:schemeClr val="bg1"/>
                </a:solidFill>
              </a:rPr>
              <a:t>Women’s Resource Center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800" dirty="0">
                <a:solidFill>
                  <a:schemeClr val="bg1"/>
                </a:solidFill>
              </a:rPr>
              <a:t>Pathways Counseling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800" dirty="0">
                <a:solidFill>
                  <a:schemeClr val="bg1"/>
                </a:solidFill>
              </a:rPr>
              <a:t>Red Wagon Partners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800" dirty="0">
                <a:solidFill>
                  <a:schemeClr val="bg1"/>
                </a:solidFill>
              </a:rPr>
              <a:t>Stuff-A-Bus Campaign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800" dirty="0">
                <a:solidFill>
                  <a:schemeClr val="bg1"/>
                </a:solidFill>
              </a:rPr>
              <a:t>Second Wind Mentors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800" dirty="0">
                <a:solidFill>
                  <a:schemeClr val="bg1"/>
                </a:solidFill>
              </a:rPr>
              <a:t> Ministry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4800" y="381000"/>
            <a:ext cx="8610600" cy="6278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Our Vision  </a:t>
            </a:r>
          </a:p>
          <a:p>
            <a:pPr>
              <a:defRPr/>
            </a:pPr>
            <a:endParaRPr lang="en-US" sz="2800" dirty="0">
              <a:solidFill>
                <a:schemeClr val="bg1"/>
              </a:solidFill>
              <a:latin typeface="Arial Black" pitchFamily="34" charset="0"/>
            </a:endParaRP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We will:</a:t>
            </a:r>
          </a:p>
          <a:p>
            <a:pPr marL="457200" indent="-457200">
              <a:defRPr/>
            </a:pP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   1.  Focus on </a:t>
            </a: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Children and Youth </a:t>
            </a:r>
          </a:p>
          <a:p>
            <a:pPr marL="457200" indent="-457200">
              <a:defRPr/>
            </a:pP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						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who are high-risk</a:t>
            </a:r>
            <a:endParaRPr lang="en-US" sz="1200" dirty="0">
              <a:solidFill>
                <a:schemeClr val="bg1"/>
              </a:solidFill>
              <a:latin typeface="Arial Black" pitchFamily="34" charset="0"/>
            </a:endParaRPr>
          </a:p>
          <a:p>
            <a:pPr marL="457200" indent="-457200">
              <a:defRPr/>
            </a:pPr>
            <a:r>
              <a:rPr lang="en-US" sz="1200" dirty="0">
                <a:solidFill>
                  <a:schemeClr val="bg1"/>
                </a:solidFill>
                <a:latin typeface="Arial Black" pitchFamily="34" charset="0"/>
              </a:rPr>
              <a:t>   </a:t>
            </a:r>
          </a:p>
          <a:p>
            <a:pPr marL="457200" indent="-457200">
              <a:defRPr/>
            </a:pP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   2.  Fortify </a:t>
            </a: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Families</a:t>
            </a:r>
            <a:r>
              <a:rPr lang="en-US" sz="2800" dirty="0">
                <a:latin typeface="Arial Black" pitchFamily="34" charset="0"/>
              </a:rPr>
              <a:t> </a:t>
            </a:r>
          </a:p>
          <a:p>
            <a:pPr marL="457200" indent="-457200">
              <a:defRPr/>
            </a:pPr>
            <a:r>
              <a:rPr lang="en-US" sz="2800" dirty="0">
                <a:latin typeface="Arial Black" pitchFamily="34" charset="0"/>
              </a:rPr>
              <a:t>			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  who need additional resources</a:t>
            </a:r>
            <a:endParaRPr lang="en-US" sz="1200" dirty="0">
              <a:solidFill>
                <a:schemeClr val="bg1"/>
              </a:solidFill>
              <a:latin typeface="Arial Black" pitchFamily="34" charset="0"/>
            </a:endParaRPr>
          </a:p>
          <a:p>
            <a:pPr marL="457200" indent="-457200">
              <a:defRPr/>
            </a:pPr>
            <a:endParaRPr lang="en-US" sz="1200" dirty="0">
              <a:latin typeface="Arial Black" pitchFamily="34" charset="0"/>
            </a:endParaRPr>
          </a:p>
          <a:p>
            <a:pPr marL="457200" indent="-457200">
              <a:defRPr/>
            </a:pP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   3.  Free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Individuals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to experience </a:t>
            </a:r>
          </a:p>
          <a:p>
            <a:pPr marL="457200" indent="-457200">
              <a:defRPr/>
            </a:pP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				    their God-given potential</a:t>
            </a:r>
            <a:endParaRPr lang="en-US" sz="1200" dirty="0">
              <a:solidFill>
                <a:schemeClr val="bg1"/>
              </a:solidFill>
              <a:latin typeface="Arial Black" pitchFamily="34" charset="0"/>
            </a:endParaRPr>
          </a:p>
          <a:p>
            <a:pPr marL="457200" indent="-457200">
              <a:defRPr/>
            </a:pPr>
            <a:endParaRPr lang="en-US" sz="1200" dirty="0">
              <a:latin typeface="Arial Black" pitchFamily="34" charset="0"/>
            </a:endParaRPr>
          </a:p>
          <a:p>
            <a:pPr marL="457200" indent="-457200">
              <a:defRPr/>
            </a:pPr>
            <a:r>
              <a:rPr lang="en-US" sz="1200" dirty="0">
                <a:solidFill>
                  <a:schemeClr val="bg1"/>
                </a:solidFill>
                <a:latin typeface="Arial Black" pitchFamily="34" charset="0"/>
              </a:rPr>
              <a:t>  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 4.   Facilitate </a:t>
            </a: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Community</a:t>
            </a:r>
            <a:r>
              <a:rPr lang="en-US" sz="2800" dirty="0">
                <a:latin typeface="Arial Black" pitchFamily="34" charset="0"/>
              </a:rPr>
              <a:t> </a:t>
            </a:r>
          </a:p>
          <a:p>
            <a:pPr marL="457200" indent="-457200">
              <a:defRPr/>
            </a:pPr>
            <a:r>
              <a:rPr lang="en-US" sz="2800" dirty="0">
                <a:latin typeface="Arial Black" pitchFamily="34" charset="0"/>
              </a:rPr>
              <a:t>				    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where separation exists</a:t>
            </a:r>
            <a:endParaRPr lang="en-US" sz="1200" dirty="0">
              <a:solidFill>
                <a:schemeClr val="bg1"/>
              </a:solidFill>
              <a:latin typeface="Arial Black" pitchFamily="34" charset="0"/>
            </a:endParaRPr>
          </a:p>
          <a:p>
            <a:pPr marL="457200" indent="-457200">
              <a:defRPr/>
            </a:pPr>
            <a:endParaRPr lang="en-US" sz="1200" dirty="0">
              <a:latin typeface="Arial Black" pitchFamily="34" charset="0"/>
            </a:endParaRPr>
          </a:p>
          <a:p>
            <a:pPr marL="457200" indent="-457200">
              <a:defRPr/>
            </a:pPr>
            <a:r>
              <a:rPr lang="en-US" sz="12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  5.  Foster  </a:t>
            </a: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Faith 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where there is no hope</a:t>
            </a:r>
            <a:endParaRPr lang="en-US" dirty="0">
              <a:solidFill>
                <a:schemeClr val="bg1"/>
              </a:solidFill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9219" name="Picture 3" descr="F:\Peter Kobs work 10-15-08\Logos- Kobs 9-1-10\Final Logo versions 10-22-08\CityLinC Logo FINAL 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76200"/>
            <a:ext cx="1981200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C:\Users\Dale\Desktop\old_pc\Documents\Dale's Sermons 7-21-08\Givers or Takers 9-2-12\Stuff-A-Bus\551660_10150246568099984_79006690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5814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5" descr="C:\Users\Dale\Desktop\old_pc\Documents\Dale's Sermons 7-21-08\Givers or Takers 9-2-12\Stuff-A-Bus\Bus Only Logo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04800"/>
            <a:ext cx="338931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6" descr="C:\Users\Dale\Desktop\old_pc\Documents\Dale's Sermons 7-21-08\Givers or Takers 9-2-12\Stuff-A-Bus\Stuff-A-Bus 8-14-12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5814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2" descr="F:\CityLinC Files 10-26-08\CityLinC\Pictures\Pennfield Varisty Cheerleaders 8-13-08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81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ale\Desktop\old_pc\Documents\Dale's Sermons 7-21-08\Givers or Takers 9-2-12\Red Wagon\red_wagon_logo_generic_final(Peter 3-23-1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04800"/>
            <a:ext cx="29940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 descr="C:\Users\Dale\Desktop\old_pc\Documents\Dale's Sermons 7-21-08\Givers or Takers 9-2-12\Red Wagon\Red Wagon - Breakfast Table 6-9-12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286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 descr="C:\Users\Dale\Desktop\old_pc\Documents\Dale's Sermons 7-21-08\Givers or Takers 9-2-12\Red Wagon\Red Wagon - Salvation Army 7-22-12 (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429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 descr="C:\Users\Dale\Desktop\old_pc\Documents\Dale's Sermons 7-21-08\Givers or Takers 9-2-12\Red Wagon\Red Wagon - Breakfast Table 6-9-12 (7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429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2159</TotalTime>
  <Words>518</Words>
  <Application>Microsoft Office PowerPoint</Application>
  <PresentationFormat>On-screen Show (4:3)</PresentationFormat>
  <Paragraphs>134</Paragraphs>
  <Slides>43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Default Design</vt:lpstr>
      <vt:lpstr>Acrobat Document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Company>Fitst Assembly of God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Dale Boyer</dc:creator>
  <cp:lastModifiedBy>Dale</cp:lastModifiedBy>
  <cp:revision>571</cp:revision>
  <dcterms:created xsi:type="dcterms:W3CDTF">2008-03-29T21:06:36Z</dcterms:created>
  <dcterms:modified xsi:type="dcterms:W3CDTF">2012-12-09T02:30:02Z</dcterms:modified>
</cp:coreProperties>
</file>