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1"/>
  </p:handoutMasterIdLst>
  <p:sldIdLst>
    <p:sldId id="383" r:id="rId2"/>
    <p:sldId id="403" r:id="rId3"/>
    <p:sldId id="401" r:id="rId4"/>
    <p:sldId id="404" r:id="rId5"/>
    <p:sldId id="410" r:id="rId6"/>
    <p:sldId id="400" r:id="rId7"/>
    <p:sldId id="378" r:id="rId8"/>
    <p:sldId id="382" r:id="rId9"/>
    <p:sldId id="381" r:id="rId10"/>
    <p:sldId id="380" r:id="rId11"/>
    <p:sldId id="379" r:id="rId12"/>
    <p:sldId id="385" r:id="rId13"/>
    <p:sldId id="389" r:id="rId14"/>
    <p:sldId id="384" r:id="rId15"/>
    <p:sldId id="386" r:id="rId16"/>
    <p:sldId id="392" r:id="rId17"/>
    <p:sldId id="393" r:id="rId18"/>
    <p:sldId id="387" r:id="rId19"/>
    <p:sldId id="332" r:id="rId20"/>
    <p:sldId id="360" r:id="rId21"/>
    <p:sldId id="357" r:id="rId22"/>
    <p:sldId id="356" r:id="rId23"/>
    <p:sldId id="355" r:id="rId24"/>
    <p:sldId id="354" r:id="rId25"/>
    <p:sldId id="359" r:id="rId26"/>
    <p:sldId id="369" r:id="rId27"/>
    <p:sldId id="370" r:id="rId28"/>
    <p:sldId id="411" r:id="rId29"/>
    <p:sldId id="371" r:id="rId30"/>
    <p:sldId id="372" r:id="rId31"/>
    <p:sldId id="373" r:id="rId32"/>
    <p:sldId id="364" r:id="rId33"/>
    <p:sldId id="374" r:id="rId34"/>
    <p:sldId id="375" r:id="rId35"/>
    <p:sldId id="376" r:id="rId36"/>
    <p:sldId id="377" r:id="rId37"/>
    <p:sldId id="367" r:id="rId38"/>
    <p:sldId id="414" r:id="rId39"/>
    <p:sldId id="391" r:id="rId40"/>
    <p:sldId id="412" r:id="rId41"/>
    <p:sldId id="395" r:id="rId42"/>
    <p:sldId id="397" r:id="rId43"/>
    <p:sldId id="396" r:id="rId44"/>
    <p:sldId id="398" r:id="rId45"/>
    <p:sldId id="406" r:id="rId46"/>
    <p:sldId id="407" r:id="rId47"/>
    <p:sldId id="408" r:id="rId48"/>
    <p:sldId id="409" r:id="rId49"/>
    <p:sldId id="35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7033"/>
    <a:srgbClr val="0000CC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00A69A0-E966-4D2D-AA16-74D94F7B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1BC3-28B6-4DB7-B669-122D9DF63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31369-D285-4DCF-8361-2C0FAD781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C10CC-3EFC-40FD-9674-C54ADA64B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48724-3AA6-481A-8F18-5525DAA0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AB82D-EF8F-44D0-B683-AAF77C921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3A7F8-FEDB-4D5F-AF19-701282F2E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11CBA-D0E5-4242-8443-B11289426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BA97-07C9-4948-B9EB-129487E83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B8B83-AC40-4C05-B3CA-AACB8E9BA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04F0-4006-4AD5-928D-9A9856D5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A6A1-CD4A-4A1B-9A9D-F121B2D3D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4EA185E2-724B-4D3E-89CC-5A528CB27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wner\Documents\Dale's Sermons 7-21-08\Conversations\southern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wner\Documents\Dale's Sermons 7-21-08\Conversations\romance 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wner\Documents\Dale's Sermons 7-21-08\Conversations\sm-sharing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5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\Documents\Dale's Sermons 7-21-08\Conversations\convers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wner\Documents\Dale's Sermons 7-21-08\Conversations\playground Conversation1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613"/>
            <a:ext cx="9144000" cy="708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079242"/>
            <a:ext cx="4038600" cy="501675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A wise pastor </a:t>
            </a:r>
          </a:p>
          <a:p>
            <a:pPr algn="ctr" eaLnBrk="0" hangingPunct="0"/>
            <a:r>
              <a:rPr lang="en-US" sz="3200" b="1" dirty="0" smtClean="0">
                <a:solidFill>
                  <a:schemeClr val="bg1"/>
                </a:solidFill>
                <a:latin typeface="+mn-lt"/>
              </a:rPr>
              <a:t>said to me:</a:t>
            </a:r>
          </a:p>
          <a:p>
            <a:pPr algn="ctr" eaLnBrk="0" hangingPunct="0"/>
            <a:endParaRPr lang="en-US" sz="4000" b="1" dirty="0" smtClean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“We should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stop counting 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conversions </a:t>
            </a:r>
          </a:p>
          <a:p>
            <a:pPr algn="ctr" eaLnBrk="0" hangingPunct="0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and start counting more </a:t>
            </a:r>
            <a:r>
              <a:rPr lang="en-US" sz="3600" b="1" dirty="0" smtClean="0">
                <a:solidFill>
                  <a:srgbClr val="FFFF00"/>
                </a:solidFill>
                <a:latin typeface="+mn-lt"/>
              </a:rPr>
              <a:t>conversations!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”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C:\Users\Owner\Documents\Dale's Sermons 7-21-08\Conversations\jesus-executives-600x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4343400" cy="33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wner\Documents\Dale's Sermons 7-21-08\Conversations\Arby's - 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wner\Documents\Dale's Sermons 7-21-08\Conversations\Arby's - n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32589"/>
            <a:ext cx="8229600" cy="273921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John chapter 4 </a:t>
            </a:r>
          </a:p>
          <a:p>
            <a:pPr marL="514350" indent="-514350" algn="ctr" eaLnBrk="0" hangingPunct="0">
              <a:buFontTx/>
              <a:buAutoNum type="arabicPlain" startAt="5"/>
              <a:defRPr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Jesus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came to </a:t>
            </a:r>
            <a:r>
              <a:rPr lang="en-US" sz="3200" dirty="0" err="1">
                <a:solidFill>
                  <a:schemeClr val="bg1"/>
                </a:solidFill>
                <a:latin typeface="+mn-lt"/>
              </a:rPr>
              <a:t>Sychar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Samaria,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place of Jacob’s well.  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6  Jesus,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tired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long walk,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came to the well at lunch time.  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5363" name="Picture 4" descr="C:\Users\Owner\Documents\Dale's Sermons 7-21-08\Conversations\village 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0325" y="3124200"/>
            <a:ext cx="52736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160796"/>
            <a:ext cx="5105400" cy="339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sm bowl-a-thon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458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68288"/>
            <a:ext cx="8229600" cy="64023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7  A Samaritan woman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			was there for water.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asked her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, “Would you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	please give me a drink?“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9  Surprised, she said to Jesus,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</a:rPr>
              <a:t>   "You are a Jew, and I am a Samaritan….                 	    and you are asking me for a drink?"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514350" indent="-514350" eaLnBrk="0" hangingPunct="0">
              <a:buFontTx/>
              <a:buAutoNum type="arabicPlain" startAt="10"/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</a:rPr>
              <a:t>Jesus replied,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"If only you knew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who I am and the gift God has for you,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you would be asking ME,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</a:rPr>
              <a:t>	and I would be giving you LIVING water.“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387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85750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11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"But, you don't have a bucket,"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	     she laughed,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"How are you going to get this water?    </a:t>
            </a:r>
          </a:p>
          <a:p>
            <a:pPr marL="514350" indent="-514350" eaLnBrk="0" hangingPunct="0">
              <a:buFontTx/>
              <a:buAutoNum type="arabicPlain" startAt="12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And are you better than our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grandfather Jacob who gave us this well?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How can you give us better water than he?"      </a:t>
            </a:r>
          </a:p>
          <a:p>
            <a:pPr marL="514350" indent="-514350"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1428750" lvl="2" indent="-514350" eaLnBrk="0" hangingPunct="0">
              <a:buFontTx/>
              <a:buAutoNum type="arabicPlain" startAt="13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Jesus replied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, “You will soon become thirsty after drinking this water. 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14 But the water I give you – 				you  will never thirst again.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It will become a well of 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			eternal life."  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7411" name="Picture 3" descr="C:\Users\Owner\Documents\Dale's Sermons 7-21-08\Conversations\wooden bucket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65125"/>
            <a:ext cx="1447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Owner\Documents\Dale's Sermons 7-21-08\Conversations\wooden bucket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53000"/>
            <a:ext cx="22193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187325"/>
            <a:ext cx="8229600" cy="64023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buFontTx/>
              <a:buAutoNum type="arabicPlain" startAt="15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"Please, give me some of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that water,” </a:t>
            </a:r>
            <a:r>
              <a:rPr lang="en-US" sz="3200" dirty="0">
                <a:solidFill>
                  <a:schemeClr val="bg1"/>
                </a:solidFill>
              </a:rPr>
              <a:t>the woman said,</a:t>
            </a:r>
            <a:r>
              <a:rPr lang="en-US" sz="3200" dirty="0">
                <a:solidFill>
                  <a:srgbClr val="FFFF00"/>
                </a:solidFill>
                <a:latin typeface="+mn-lt"/>
              </a:rPr>
              <a:t> </a:t>
            </a: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     “And I will never thirst again!"    </a:t>
            </a:r>
          </a:p>
          <a:p>
            <a:pPr marL="342900" indent="-342900" eaLnBrk="0" hangingPunct="0">
              <a:defRPr/>
            </a:pPr>
            <a:endParaRPr lang="en-US" sz="3200" dirty="0">
              <a:solidFill>
                <a:srgbClr val="FFFF00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16"/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"Go - get your husband,"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				   Jesus told her.    </a:t>
            </a:r>
          </a:p>
          <a:p>
            <a:pPr marL="514350" indent="-514350" eaLnBrk="0" hangingPunct="0">
              <a:buFontTx/>
              <a:buAutoNum type="arabicPlain" startAt="17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don't have a husband,“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					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the woman replied.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"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You’re right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!” </a:t>
            </a:r>
            <a:r>
              <a:rPr lang="en-US" sz="3200" dirty="0">
                <a:solidFill>
                  <a:schemeClr val="bg1"/>
                </a:solidFill>
              </a:rPr>
              <a:t>Jesus said, “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You don't have </a:t>
            </a:r>
          </a:p>
          <a:p>
            <a:pPr marL="514350" indent="-51435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	a husband --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You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have </a:t>
            </a:r>
            <a:r>
              <a:rPr lang="en-US" sz="3200" u="sng" dirty="0">
                <a:solidFill>
                  <a:srgbClr val="FF0000"/>
                </a:solidFill>
                <a:latin typeface="+mn-lt"/>
              </a:rPr>
              <a:t>five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husbands, </a:t>
            </a:r>
            <a:endParaRPr lang="en-US" sz="32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	and you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aren't married to the man you </a:t>
            </a:r>
            <a:endParaRPr lang="en-US" sz="3200" dirty="0" smtClean="0">
              <a:solidFill>
                <a:srgbClr val="FF0000"/>
              </a:solidFill>
              <a:latin typeface="+mn-lt"/>
            </a:endParaRP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are 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living with now!" 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18435" name="Picture 2" descr="C:\Users\Owner\Documents\Dale's Sermons 7-21-08\Conversations\Jesus asks for wa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04800"/>
            <a:ext cx="23812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222250"/>
            <a:ext cx="8229600" cy="600164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"You must be a prophet,” </a:t>
            </a:r>
            <a:r>
              <a:rPr lang="en-US" sz="3000" dirty="0">
                <a:solidFill>
                  <a:schemeClr val="bg1"/>
                </a:solidFill>
                <a:latin typeface="+mn-lt"/>
              </a:rPr>
              <a:t>she replied.</a:t>
            </a:r>
          </a:p>
          <a:p>
            <a:pPr marL="4171950" lvl="8" indent="-514350" eaLnBrk="0" hangingPunct="0">
              <a:buFontTx/>
              <a:buAutoNum type="arabicPlain" startAt="19"/>
              <a:defRPr/>
            </a:pPr>
            <a:r>
              <a:rPr lang="en-US" sz="3000" dirty="0">
                <a:solidFill>
                  <a:srgbClr val="FFFF00"/>
                </a:solidFill>
                <a:latin typeface="+mn-lt"/>
              </a:rPr>
              <a:t>“So tell me, why do you Jews insist that Jerusalem is the only place of worship, instead of our mountain here in Samaria?”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chemeClr val="bg1"/>
                </a:solidFill>
                <a:latin typeface="+mn-lt"/>
              </a:rPr>
              <a:t>   21 Jesus replied, </a:t>
            </a:r>
            <a:r>
              <a:rPr lang="en-US" sz="3000" dirty="0">
                <a:solidFill>
                  <a:srgbClr val="FF0000"/>
                </a:solidFill>
                <a:latin typeface="+mn-lt"/>
              </a:rPr>
              <a:t>"Believe me, it doesn’t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matter where you worship. 23  God is spirit,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and those who worship Him must worship 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Him in spirit and in truth.  24  God is looking</a:t>
            </a:r>
          </a:p>
          <a:p>
            <a:pPr marL="514350" indent="-514350" eaLnBrk="0" hangingPunct="0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   for those who will worship Him that way!” </a:t>
            </a:r>
          </a:p>
        </p:txBody>
      </p:sp>
      <p:pic>
        <p:nvPicPr>
          <p:cNvPr id="19459" name="Picture 4" descr="C:\Users\Owner\Documents\Dale's Sermons 7-21-08\Conversations\Mount Geriz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5417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322263"/>
            <a:ext cx="8229600" cy="49244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25  The woman replied,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"I know the Messiah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come - the one who is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called Christ. He will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explain everything </a:t>
            </a:r>
          </a:p>
          <a:p>
            <a:pPr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 </a:t>
            </a:r>
            <a:r>
              <a:rPr lang="en-US" sz="3200" dirty="0" smtClean="0">
                <a:solidFill>
                  <a:srgbClr val="FFFF00"/>
                </a:solidFill>
                <a:latin typeface="+mn-lt"/>
              </a:rPr>
              <a:t>us then!" </a:t>
            </a: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  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defRPr/>
            </a:pPr>
            <a:endParaRPr lang="en-US" sz="3200" dirty="0">
              <a:solidFill>
                <a:schemeClr val="bg1"/>
              </a:solidFill>
              <a:latin typeface="+mn-lt"/>
            </a:endParaRPr>
          </a:p>
          <a:p>
            <a:pPr marL="514350" indent="-514350" eaLnBrk="0" hangingPunct="0">
              <a:buFontTx/>
              <a:buAutoNum type="arabicPlain" startAt="26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Jesus told her, </a:t>
            </a:r>
          </a:p>
          <a:p>
            <a:pPr marL="514350" indent="-514350" eaLnBrk="0" hangingPunct="0">
              <a:defRPr/>
            </a:pP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"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I AM the Messiah – 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the One sent from God!</a:t>
            </a: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" 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</a:rPr>
              <a:t>   </a:t>
            </a:r>
            <a:endParaRPr lang="en-US" sz="3200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0483" name="Picture 3" descr="C:\Users\Owner\Documents\Dale's Sermons 7-21-08\Conversations\woman_at_the_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81000"/>
            <a:ext cx="37734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33400" y="169863"/>
            <a:ext cx="8229600" cy="29543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algn="ctr" eaLnBrk="0" hangingPunct="0">
              <a:buFontTx/>
              <a:buAutoNum type="arabicPlain" startAt="28"/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Then the woman left her water pot beside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the well and ran back to her village saying, </a:t>
            </a:r>
          </a:p>
          <a:p>
            <a:pPr marL="514350" indent="-514350" algn="ctr" eaLnBrk="0" hangingPunct="0">
              <a:buFontTx/>
              <a:buAutoNum type="arabicPlain" startAt="29"/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"Come and meet a man who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told me everything I ever did!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He is the Messiah – </a:t>
            </a:r>
          </a:p>
          <a:p>
            <a:pPr marL="514350" indent="-514350" algn="ctr" eaLnBrk="0" hangingPunct="0">
              <a:defRPr/>
            </a:pPr>
            <a:r>
              <a:rPr lang="en-US" sz="3200" dirty="0">
                <a:solidFill>
                  <a:srgbClr val="FFFF00"/>
                </a:solidFill>
                <a:latin typeface="+mn-lt"/>
              </a:rPr>
              <a:t>the Christ !“ </a:t>
            </a:r>
            <a:endParaRPr 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1507" name="Picture 2" descr="C:\Users\Owner\Documents\Dale's Sermons 7-21-08\Eutychus\Vill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1388" y="3109913"/>
            <a:ext cx="4799012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6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76500"/>
            <a:ext cx="5791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261884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Go where people are !</a:t>
            </a:r>
          </a:p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Ask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for help &amp; opinions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4191000"/>
            <a:ext cx="8229600" cy="2492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5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Jesus came to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Sychar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, Samaria, the place of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Jacob’s well.  6  Jesus,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tired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a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long walk,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came to the well at lunch time. 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7  A Samaritan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woman was there for water.  Jesus asked her,</a:t>
            </a:r>
          </a:p>
          <a:p>
            <a:pPr marL="514350" indent="-514350" algn="ctr" eaLnBrk="0" hangingPunct="0">
              <a:defRPr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</a:rPr>
              <a:t>“Would you please give me a drink?“</a:t>
            </a:r>
            <a:r>
              <a:rPr lang="en-US" sz="32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23556" name="Picture 2" descr="C:\Users\Owner\Documents\Dale's Sermons 7-21-08\Conversations\restaurant frien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00200"/>
            <a:ext cx="3654425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Know The </a:t>
            </a: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Games People Play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253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67000"/>
            <a:ext cx="5545138" cy="36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C:\Users\Owner\Documents\Dale's Sermons 7-21-08\Conversations\roadblock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048000"/>
            <a:ext cx="19050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200150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1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The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Challenge Game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!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(YOU </a:t>
            </a:r>
            <a:r>
              <a:rPr lang="en-US" sz="3200" b="1" dirty="0" err="1" smtClean="0">
                <a:solidFill>
                  <a:schemeClr val="bg1"/>
                </a:solidFill>
                <a:latin typeface="+mj-lt"/>
              </a:rPr>
              <a:t>talkin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’ 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to me?)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4191307"/>
            <a:ext cx="8458200" cy="243143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 9 Surprised, she said to Jesus,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"You are a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Jew…,</a:t>
            </a:r>
            <a:endParaRPr lang="en-US" sz="2800" dirty="0">
              <a:solidFill>
                <a:srgbClr val="FFFF00"/>
              </a:solidFill>
              <a:latin typeface="Arial" pitchFamily="34" charset="0"/>
            </a:endParaRP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and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you are asking 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</a:rPr>
              <a:t>a Samaritan woman for a </a:t>
            </a:r>
            <a:r>
              <a:rPr lang="en-US" sz="2800" dirty="0">
                <a:solidFill>
                  <a:srgbClr val="FFFF00"/>
                </a:solidFill>
                <a:latin typeface="Arial" pitchFamily="34" charset="0"/>
              </a:rPr>
              <a:t>drink?"  </a:t>
            </a:r>
            <a:endParaRPr lang="en-US" sz="2800" dirty="0" smtClean="0">
              <a:solidFill>
                <a:srgbClr val="FFFF00"/>
              </a:solidFill>
              <a:latin typeface="Arial" pitchFamily="34" charset="0"/>
            </a:endParaRP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</a:rPr>
              <a:t>10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</a:rPr>
              <a:t>Jesus replied,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"If only you knew who I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am, and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the gift God has for you, you would be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</a:rPr>
              <a:t>asking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ME, and I would be giving you LIVING water.“ </a:t>
            </a:r>
            <a:endParaRPr lang="en-US" sz="2800" dirty="0">
              <a:solidFill>
                <a:srgbClr val="FF0000"/>
              </a:solidFill>
            </a:endParaRPr>
          </a:p>
          <a:p>
            <a:pPr eaLnBrk="0" hangingPunct="0"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24580" name="Picture 2" descr="C:\Users\Owner\Documents\Dale's Sermons 7-21-08\Conversations\Re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447800"/>
            <a:ext cx="38830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sm-7-10-10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10000"/>
            <a:ext cx="4064000" cy="3048000"/>
          </a:xfrm>
          <a:prstGeom prst="rect">
            <a:avLst/>
          </a:prstGeom>
          <a:noFill/>
        </p:spPr>
      </p:pic>
      <p:pic>
        <p:nvPicPr>
          <p:cNvPr id="1027" name="Picture 3" descr="C:\Users\Owner\Pictures\Conversation Sermon 7-11-10\sm-7-10-10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81000"/>
            <a:ext cx="4064000" cy="3048000"/>
          </a:xfrm>
          <a:prstGeom prst="rect">
            <a:avLst/>
          </a:prstGeom>
          <a:noFill/>
        </p:spPr>
      </p:pic>
      <p:pic>
        <p:nvPicPr>
          <p:cNvPr id="1028" name="Picture 4" descr="C:\Users\Owner\Pictures\Conversation Sermon 7-11-10\sm-7-10-1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3845"/>
            <a:ext cx="4038600" cy="3075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11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The Humor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Game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!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04800" y="5105400"/>
            <a:ext cx="8458200" cy="8620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11"/>
            </a:pPr>
            <a:r>
              <a:rPr lang="en-US" sz="2800" dirty="0" smtClean="0">
                <a:solidFill>
                  <a:srgbClr val="FFFF00"/>
                </a:solidFill>
              </a:rPr>
              <a:t>"</a:t>
            </a:r>
            <a:r>
              <a:rPr lang="en-US" sz="2800" dirty="0">
                <a:solidFill>
                  <a:srgbClr val="FFFF00"/>
                </a:solidFill>
              </a:rPr>
              <a:t>But, you don't </a:t>
            </a:r>
            <a:r>
              <a:rPr lang="en-US" sz="2800" dirty="0" smtClean="0">
                <a:solidFill>
                  <a:srgbClr val="FFFF00"/>
                </a:solidFill>
              </a:rPr>
              <a:t>even have </a:t>
            </a:r>
            <a:r>
              <a:rPr lang="en-US" sz="2800" dirty="0">
                <a:solidFill>
                  <a:srgbClr val="FFFF00"/>
                </a:solidFill>
              </a:rPr>
              <a:t>a bucket," </a:t>
            </a:r>
            <a:r>
              <a:rPr lang="en-US" sz="2800" dirty="0">
                <a:solidFill>
                  <a:schemeClr val="bg1"/>
                </a:solidFill>
              </a:rPr>
              <a:t>she laughed, </a:t>
            </a:r>
          </a:p>
          <a:p>
            <a:pPr marL="514350" indent="-514350" eaLnBrk="0" hangingPunct="0"/>
            <a:r>
              <a:rPr lang="en-US" sz="2800" dirty="0">
                <a:solidFill>
                  <a:srgbClr val="FFFF00"/>
                </a:solidFill>
              </a:rPr>
              <a:t>			"How are you going to get this water?”  </a:t>
            </a:r>
          </a:p>
        </p:txBody>
      </p:sp>
      <p:pic>
        <p:nvPicPr>
          <p:cNvPr id="25604" name="Picture 2" descr="C:\Users\Owner\Documents\Dale's Sermons 7-21-08\Conversations\laughing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562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3.  The “Better” Game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" y="3733800"/>
            <a:ext cx="8458200" cy="301621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AutoNum type="arabicPlain" startAt="12"/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So you </a:t>
            </a:r>
            <a:r>
              <a:rPr lang="en-US" sz="2800" dirty="0">
                <a:solidFill>
                  <a:srgbClr val="FFFF00"/>
                </a:solidFill>
              </a:rPr>
              <a:t>are better than our </a:t>
            </a:r>
            <a:r>
              <a:rPr lang="en-US" sz="2800" dirty="0" smtClean="0">
                <a:solidFill>
                  <a:srgbClr val="FFFF00"/>
                </a:solidFill>
              </a:rPr>
              <a:t>grandfather Jacob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who </a:t>
            </a:r>
            <a:r>
              <a:rPr lang="en-US" sz="2800" dirty="0">
                <a:solidFill>
                  <a:srgbClr val="FFFF00"/>
                </a:solidFill>
              </a:rPr>
              <a:t>gave us this well? </a:t>
            </a:r>
            <a:r>
              <a:rPr lang="en-US" sz="2800" dirty="0" smtClean="0">
                <a:solidFill>
                  <a:srgbClr val="FFFF00"/>
                </a:solidFill>
              </a:rPr>
              <a:t> How </a:t>
            </a:r>
            <a:r>
              <a:rPr lang="en-US" sz="2800" dirty="0">
                <a:solidFill>
                  <a:srgbClr val="FFFF00"/>
                </a:solidFill>
              </a:rPr>
              <a:t>can you give us </a:t>
            </a:r>
            <a:r>
              <a:rPr lang="en-US" sz="2800" dirty="0" smtClean="0">
                <a:solidFill>
                  <a:srgbClr val="FFFF00"/>
                </a:solidFill>
              </a:rPr>
              <a:t>better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water </a:t>
            </a:r>
            <a:r>
              <a:rPr lang="en-US" sz="2800" dirty="0">
                <a:solidFill>
                  <a:srgbClr val="FFFF00"/>
                </a:solidFill>
              </a:rPr>
              <a:t>than </a:t>
            </a:r>
            <a:r>
              <a:rPr lang="en-US" sz="2800" dirty="0" smtClean="0">
                <a:solidFill>
                  <a:srgbClr val="FFFF00"/>
                </a:solidFill>
              </a:rPr>
              <a:t>what we already have?"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13 </a:t>
            </a:r>
            <a:r>
              <a:rPr lang="en-US" sz="2800" dirty="0">
                <a:solidFill>
                  <a:schemeClr val="bg1"/>
                </a:solidFill>
              </a:rPr>
              <a:t>Jesus replied,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“</a:t>
            </a:r>
            <a:r>
              <a:rPr lang="en-US" sz="2800" dirty="0">
                <a:solidFill>
                  <a:srgbClr val="FF0000"/>
                </a:solidFill>
              </a:rPr>
              <a:t>You will </a:t>
            </a:r>
            <a:r>
              <a:rPr lang="en-US" sz="2800" dirty="0" smtClean="0">
                <a:solidFill>
                  <a:srgbClr val="FF0000"/>
                </a:solidFill>
              </a:rPr>
              <a:t>be thirsty again after drinking </a:t>
            </a:r>
            <a:r>
              <a:rPr lang="en-US" sz="2800" dirty="0">
                <a:solidFill>
                  <a:srgbClr val="FF0000"/>
                </a:solidFill>
              </a:rPr>
              <a:t>this </a:t>
            </a:r>
            <a:r>
              <a:rPr lang="en-US" sz="2800" dirty="0" smtClean="0">
                <a:solidFill>
                  <a:srgbClr val="FF0000"/>
                </a:solidFill>
              </a:rPr>
              <a:t>water</a:t>
            </a:r>
            <a:r>
              <a:rPr lang="en-US" sz="2800" dirty="0">
                <a:solidFill>
                  <a:srgbClr val="FF0000"/>
                </a:solidFill>
              </a:rPr>
              <a:t>.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But the </a:t>
            </a:r>
            <a:r>
              <a:rPr lang="en-US" sz="2800" dirty="0">
                <a:solidFill>
                  <a:srgbClr val="FF0000"/>
                </a:solidFill>
              </a:rPr>
              <a:t>water I give you - you  </a:t>
            </a:r>
            <a:r>
              <a:rPr lang="en-US" sz="2800" dirty="0" smtClean="0">
                <a:solidFill>
                  <a:srgbClr val="FF0000"/>
                </a:solidFill>
              </a:rPr>
              <a:t>will </a:t>
            </a:r>
            <a:r>
              <a:rPr lang="en-US" sz="2800" dirty="0">
                <a:solidFill>
                  <a:srgbClr val="FF0000"/>
                </a:solidFill>
              </a:rPr>
              <a:t>never thirst </a:t>
            </a:r>
            <a:r>
              <a:rPr lang="en-US" sz="2800" dirty="0" smtClean="0">
                <a:solidFill>
                  <a:srgbClr val="FF0000"/>
                </a:solidFill>
              </a:rPr>
              <a:t>again.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It will </a:t>
            </a:r>
            <a:r>
              <a:rPr lang="en-US" sz="2800" dirty="0">
                <a:solidFill>
                  <a:srgbClr val="FF0000"/>
                </a:solidFill>
              </a:rPr>
              <a:t>become a well of eternal life."  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6628" name="Picture 2" descr="C:\Users\Owner\Documents\Dale's Sermons 7-21-08\Conversations\anger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4354" y="914400"/>
            <a:ext cx="310544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57200" y="5029200"/>
            <a:ext cx="8229600" cy="16002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algn="ctr" eaLnBrk="0" hangingPunct="0">
              <a:buFontTx/>
              <a:buAutoNum type="arabicPlain" startAt="15"/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  "Please, sir, give me some of that</a:t>
            </a:r>
          </a:p>
          <a:p>
            <a:pPr marL="342900" indent="-342900" algn="ctr" eaLnBrk="0" hangingPunct="0">
              <a:defRPr/>
            </a:pPr>
            <a:r>
              <a:rPr lang="en-US" sz="3600" dirty="0">
                <a:solidFill>
                  <a:srgbClr val="FFFF00"/>
                </a:solidFill>
                <a:latin typeface="+mn-lt"/>
              </a:rPr>
              <a:t>water!”  And I will never thirst again!"    </a:t>
            </a:r>
          </a:p>
          <a:p>
            <a:pPr algn="ctr" eaLnBrk="0" hangingPunct="0">
              <a:defRPr/>
            </a:pPr>
            <a:r>
              <a:rPr lang="en-US" sz="3200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  <p:pic>
        <p:nvPicPr>
          <p:cNvPr id="27651" name="Picture 2" descr="C:\Users\Owner\Documents\Dale's Sermons 7-21-08\Conversations\as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95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344488"/>
            <a:ext cx="8229600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* Watch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for the first sign of interest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1138238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The Denial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Game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algn="ctr" eaLnBrk="0" hangingPunct="0">
              <a:defRPr/>
            </a:pPr>
            <a:r>
              <a:rPr lang="en-US" sz="3200" b="1" dirty="0">
                <a:solidFill>
                  <a:schemeClr val="bg1"/>
                </a:solidFill>
                <a:latin typeface="+mj-lt"/>
              </a:rPr>
              <a:t>(But, </a:t>
            </a: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I don’t have a husband!)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4800" y="4043363"/>
            <a:ext cx="8153400" cy="25860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42900" indent="-342900" eaLnBrk="0" hangingPunct="0">
              <a:defRPr/>
            </a:pPr>
            <a:r>
              <a:rPr lang="en-US" sz="2800" dirty="0">
                <a:solidFill>
                  <a:srgbClr val="FF0000"/>
                </a:solidFill>
              </a:rPr>
              <a:t> 16  "Go - get your husband," </a:t>
            </a:r>
            <a:r>
              <a:rPr lang="en-US" sz="2800" dirty="0">
                <a:solidFill>
                  <a:schemeClr val="bg1"/>
                </a:solidFill>
              </a:rPr>
              <a:t>Jesus told her.    </a:t>
            </a:r>
          </a:p>
          <a:p>
            <a:pPr marL="342900" indent="-342900" eaLnBrk="0" hangingPunct="0">
              <a:defRPr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17 "I don't have a husband,“ </a:t>
            </a:r>
            <a:r>
              <a:rPr lang="en-US" sz="2800" dirty="0">
                <a:solidFill>
                  <a:schemeClr val="bg1"/>
                </a:solidFill>
              </a:rPr>
              <a:t>the woman replied.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0000"/>
                </a:solidFill>
              </a:rPr>
              <a:t>"</a:t>
            </a:r>
            <a:r>
              <a:rPr lang="en-US" sz="2800" dirty="0" smtClean="0">
                <a:solidFill>
                  <a:srgbClr val="FF0000"/>
                </a:solidFill>
              </a:rPr>
              <a:t>You’re </a:t>
            </a:r>
            <a:r>
              <a:rPr lang="en-US" sz="2800" dirty="0">
                <a:solidFill>
                  <a:srgbClr val="FF0000"/>
                </a:solidFill>
              </a:rPr>
              <a:t>right!” </a:t>
            </a:r>
            <a:r>
              <a:rPr lang="en-US" sz="2800" dirty="0">
                <a:solidFill>
                  <a:schemeClr val="bg1"/>
                </a:solidFill>
              </a:rPr>
              <a:t>Jesus said, </a:t>
            </a:r>
            <a:r>
              <a:rPr lang="en-US" sz="2800" dirty="0">
                <a:solidFill>
                  <a:srgbClr val="FF0000"/>
                </a:solidFill>
              </a:rPr>
              <a:t>“You don't have a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0000"/>
                </a:solidFill>
              </a:rPr>
              <a:t>husband --  </a:t>
            </a:r>
            <a:r>
              <a:rPr lang="en-US" sz="2800" dirty="0" smtClean="0">
                <a:solidFill>
                  <a:srgbClr val="FF0000"/>
                </a:solidFill>
              </a:rPr>
              <a:t>You </a:t>
            </a:r>
            <a:r>
              <a:rPr lang="en-US" sz="2800" dirty="0">
                <a:solidFill>
                  <a:srgbClr val="FF0000"/>
                </a:solidFill>
              </a:rPr>
              <a:t>have five husbands, and you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0000"/>
                </a:solidFill>
              </a:rPr>
              <a:t>aren't married to the man you are living with now!"  </a:t>
            </a:r>
          </a:p>
          <a:p>
            <a:pPr marL="514350" indent="-514350" eaLnBrk="0" hangingPunct="0">
              <a:defRPr/>
            </a:pP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8676" name="Picture 2" descr="C:\Users\Owner\Documents\Dale's Sermons 7-21-08\Conversations\guil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24780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11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5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The Flattery 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Game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2921911"/>
            <a:ext cx="4724400" cy="116955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19 </a:t>
            </a:r>
            <a:r>
              <a:rPr lang="en-US" sz="3600" dirty="0" smtClean="0">
                <a:solidFill>
                  <a:srgbClr val="FFFF00"/>
                </a:solidFill>
              </a:rPr>
              <a:t>  "</a:t>
            </a:r>
            <a:r>
              <a:rPr lang="en-US" sz="3600" dirty="0">
                <a:solidFill>
                  <a:srgbClr val="FFFF00"/>
                </a:solidFill>
              </a:rPr>
              <a:t>You must be a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  prophet,” </a:t>
            </a:r>
            <a:r>
              <a:rPr lang="en-US" sz="3600" dirty="0">
                <a:solidFill>
                  <a:schemeClr val="bg1"/>
                </a:solidFill>
              </a:rPr>
              <a:t>she said.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29700" name="Picture 2" descr="C:\Users\Owner\Documents\Dale's Sermons 7-21-08\Conversations\flat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3716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The “Right Way” Game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2800" y="1203583"/>
            <a:ext cx="5486400" cy="47397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FF00"/>
                </a:solidFill>
              </a:rPr>
              <a:t> 20 So tell me, why do you Jews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FF00"/>
                </a:solidFill>
              </a:rPr>
              <a:t> think that Jerusalem is the only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FF00"/>
                </a:solidFill>
              </a:rPr>
              <a:t> place of worship, and not our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FF00"/>
                </a:solidFill>
              </a:rPr>
              <a:t> mountain here in Samaria? 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chemeClr val="bg1"/>
                </a:solidFill>
              </a:rPr>
              <a:t> 21 Jesus replied, </a:t>
            </a:r>
            <a:r>
              <a:rPr lang="en-US" sz="2800" dirty="0">
                <a:solidFill>
                  <a:srgbClr val="FF0000"/>
                </a:solidFill>
              </a:rPr>
              <a:t>"Believe me, 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it doesn’t </a:t>
            </a:r>
            <a:r>
              <a:rPr lang="en-US" sz="2800" dirty="0">
                <a:solidFill>
                  <a:srgbClr val="FF0000"/>
                </a:solidFill>
              </a:rPr>
              <a:t>matter where you</a:t>
            </a:r>
          </a:p>
          <a:p>
            <a:pPr marL="514350" indent="-514350" eaLnBrk="0" hangingPunct="0">
              <a:defRPr/>
            </a:pPr>
            <a:r>
              <a:rPr lang="en-US" sz="2800" dirty="0">
                <a:solidFill>
                  <a:srgbClr val="FF0000"/>
                </a:solidFill>
              </a:rPr>
              <a:t> worship. </a:t>
            </a:r>
            <a:r>
              <a:rPr lang="en-US" sz="2800" dirty="0" smtClean="0">
                <a:solidFill>
                  <a:srgbClr val="FF0000"/>
                </a:solidFill>
              </a:rPr>
              <a:t> God </a:t>
            </a:r>
            <a:r>
              <a:rPr lang="en-US" sz="2800" dirty="0">
                <a:solidFill>
                  <a:srgbClr val="FF0000"/>
                </a:solidFill>
              </a:rPr>
              <a:t>is spirit, and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those </a:t>
            </a:r>
            <a:r>
              <a:rPr lang="en-US" sz="2800" dirty="0">
                <a:solidFill>
                  <a:srgbClr val="FF0000"/>
                </a:solidFill>
              </a:rPr>
              <a:t>who worship Him must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worship </a:t>
            </a:r>
            <a:r>
              <a:rPr lang="en-US" sz="2800" dirty="0">
                <a:solidFill>
                  <a:srgbClr val="FF0000"/>
                </a:solidFill>
              </a:rPr>
              <a:t>Him in spirit and in truth. 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God </a:t>
            </a:r>
            <a:r>
              <a:rPr lang="en-US" sz="2800" dirty="0">
                <a:solidFill>
                  <a:srgbClr val="FF0000"/>
                </a:solidFill>
              </a:rPr>
              <a:t>is looking for those who </a:t>
            </a:r>
          </a:p>
          <a:p>
            <a:pPr marL="514350" indent="-514350" eaLnBrk="0" hangingPunct="0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 will </a:t>
            </a:r>
            <a:r>
              <a:rPr lang="en-US" sz="2800" dirty="0">
                <a:solidFill>
                  <a:srgbClr val="FF0000"/>
                </a:solidFill>
              </a:rPr>
              <a:t>worship Him that way!” 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0724" name="Picture 2" descr="C:\Users\Owner\Pictures\Battle Creek Pix 7-1-08\First Pres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28686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3" descr="C:\Users\Owner\Documents\Dale's Sermons 7-21-08\Conversations\Holy Spiri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74738"/>
            <a:ext cx="17526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7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. The Delay Game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09600" y="4405214"/>
            <a:ext cx="8153400" cy="215443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25"/>
            </a:pPr>
            <a:r>
              <a:rPr lang="en-US" sz="2800" dirty="0">
                <a:solidFill>
                  <a:schemeClr val="bg1"/>
                </a:solidFill>
              </a:rPr>
              <a:t>The woman replied, </a:t>
            </a:r>
            <a:r>
              <a:rPr lang="en-US" sz="2800" dirty="0" smtClean="0">
                <a:solidFill>
                  <a:srgbClr val="FFFF00"/>
                </a:solidFill>
              </a:rPr>
              <a:t>“When the Messiah comes 	- He </a:t>
            </a:r>
            <a:r>
              <a:rPr lang="en-US" sz="2800" dirty="0">
                <a:solidFill>
                  <a:srgbClr val="FFFF00"/>
                </a:solidFill>
              </a:rPr>
              <a:t>will explain everything to </a:t>
            </a:r>
            <a:r>
              <a:rPr lang="en-US" sz="2800" dirty="0" smtClean="0">
                <a:solidFill>
                  <a:srgbClr val="FFFF00"/>
                </a:solidFill>
              </a:rPr>
              <a:t>us. </a:t>
            </a:r>
          </a:p>
          <a:p>
            <a:pPr marL="514350" indent="-514350" eaLnBrk="0" hangingPunct="0"/>
            <a:r>
              <a:rPr lang="en-US" sz="2800" dirty="0" smtClean="0">
                <a:solidFill>
                  <a:srgbClr val="FFFF00"/>
                </a:solidFill>
              </a:rPr>
              <a:t>						I’ll wait till then!”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 eaLnBrk="0" hangingPunct="0"/>
            <a:r>
              <a:rPr lang="en-US" sz="2800" dirty="0" smtClean="0">
                <a:solidFill>
                  <a:schemeClr val="bg1"/>
                </a:solidFill>
              </a:rPr>
              <a:t>26  </a:t>
            </a:r>
            <a:r>
              <a:rPr lang="en-US" sz="2800" dirty="0" smtClean="0">
                <a:solidFill>
                  <a:schemeClr val="bg1"/>
                </a:solidFill>
              </a:rPr>
              <a:t>Then </a:t>
            </a:r>
            <a:r>
              <a:rPr lang="en-US" sz="2800" dirty="0">
                <a:solidFill>
                  <a:schemeClr val="bg1"/>
                </a:solidFill>
              </a:rPr>
              <a:t>Jesus told her, </a:t>
            </a:r>
          </a:p>
          <a:p>
            <a:pPr marL="514350" indent="-514350" eaLnBrk="0" hangingPunct="0"/>
            <a:r>
              <a:rPr lang="en-US" sz="2800" b="1" dirty="0" smtClean="0">
                <a:solidFill>
                  <a:srgbClr val="FF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I </a:t>
            </a:r>
            <a:r>
              <a:rPr lang="en-US" sz="2800" b="1" dirty="0">
                <a:solidFill>
                  <a:srgbClr val="FF0000"/>
                </a:solidFill>
              </a:rPr>
              <a:t>AM the Messiah – </a:t>
            </a: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One sent from God!”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1748" name="Picture 2" descr="C:\Users\Owner\Documents\Dale's Sermons 7-21-08\Conversations\school 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27125"/>
            <a:ext cx="41417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533400" y="4191000"/>
            <a:ext cx="8229600" cy="25241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514350" indent="-514350" eaLnBrk="0" hangingPunct="0">
              <a:buFontTx/>
              <a:buAutoNum type="arabicPlain" startAt="28"/>
            </a:pPr>
            <a:r>
              <a:rPr lang="en-US" sz="3200">
                <a:solidFill>
                  <a:schemeClr val="bg1"/>
                </a:solidFill>
              </a:rPr>
              <a:t>Then the woman left her water pot beside </a:t>
            </a:r>
          </a:p>
          <a:p>
            <a:pPr marL="514350" indent="-514350" eaLnBrk="0" hangingPunct="0"/>
            <a:r>
              <a:rPr lang="en-US" sz="3200">
                <a:solidFill>
                  <a:schemeClr val="bg1"/>
                </a:solidFill>
              </a:rPr>
              <a:t>the well and ran back to her village saying, </a:t>
            </a:r>
          </a:p>
          <a:p>
            <a:pPr marL="514350" indent="-514350" eaLnBrk="0" hangingPunct="0">
              <a:buFontTx/>
              <a:buAutoNum type="arabicPlain" startAt="29"/>
            </a:pPr>
            <a:r>
              <a:rPr lang="en-US" sz="3200" b="1">
                <a:solidFill>
                  <a:srgbClr val="FFC000"/>
                </a:solidFill>
              </a:rPr>
              <a:t>"Come and meet a man </a:t>
            </a:r>
          </a:p>
          <a:p>
            <a:pPr marL="514350" indent="-514350" eaLnBrk="0" hangingPunct="0"/>
            <a:r>
              <a:rPr lang="en-US" sz="3200" b="1">
                <a:solidFill>
                  <a:srgbClr val="FFC000"/>
                </a:solidFill>
              </a:rPr>
              <a:t>		who told me everything I ever did!  </a:t>
            </a:r>
          </a:p>
          <a:p>
            <a:pPr marL="514350" indent="-514350" eaLnBrk="0" hangingPunct="0"/>
            <a:r>
              <a:rPr lang="en-US" sz="3200">
                <a:solidFill>
                  <a:srgbClr val="FFFF00"/>
                </a:solidFill>
              </a:rPr>
              <a:t>		</a:t>
            </a:r>
            <a:r>
              <a:rPr lang="en-US" sz="3600" b="1">
                <a:solidFill>
                  <a:srgbClr val="FF0000"/>
                </a:solidFill>
              </a:rPr>
              <a:t>He is the Messiah – the Christ !“ </a:t>
            </a:r>
          </a:p>
        </p:txBody>
      </p:sp>
      <p:pic>
        <p:nvPicPr>
          <p:cNvPr id="32771" name="Picture 20" descr="holy groun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305175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9" descr="cross-gi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096963"/>
            <a:ext cx="4310062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8229600" cy="646113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FFC000"/>
                </a:solidFill>
                <a:latin typeface="+mj-lt"/>
              </a:rPr>
              <a:t>***  Be there when they decide!</a:t>
            </a:r>
            <a:endParaRPr lang="en-US" sz="3600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6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76500"/>
            <a:ext cx="5791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wner\Pictures\Conversation Sermon 7-11-10\businessman-compu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1944"/>
            <a:ext cx="4082796" cy="6217456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1600" y="1245395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not into religion</a:t>
            </a:r>
            <a:r>
              <a:rPr lang="en-US" sz="4000" dirty="0" smtClean="0">
                <a:solidFill>
                  <a:schemeClr val="bg1"/>
                </a:solidFill>
              </a:rPr>
              <a:t>.”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Dick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m Pregnancy Counseling a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2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sm Family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0375"/>
            <a:ext cx="395763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Owner\Pictures\Conversation Sermon 7-11-10\sm-Mentor House - living room 11-2-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3886200" cy="2914650"/>
          </a:xfrm>
          <a:prstGeom prst="rect">
            <a:avLst/>
          </a:prstGeom>
          <a:noFill/>
        </p:spPr>
      </p:pic>
      <p:pic>
        <p:nvPicPr>
          <p:cNvPr id="2051" name="Picture 3" descr="C:\Users\Owner\Pictures\Conversation Sermon 7-11-10\sm-IMG_13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Pictures\Conversation Sermon 7-11-10\Mike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68169" cy="335280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81600" y="1734741"/>
            <a:ext cx="3581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00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“I’m going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	with </a:t>
            </a:r>
            <a:r>
              <a:rPr lang="en-US" sz="4000" dirty="0" smtClean="0">
                <a:solidFill>
                  <a:schemeClr val="bg1"/>
                </a:solidFill>
              </a:rPr>
              <a:t>you</a:t>
            </a:r>
            <a:r>
              <a:rPr lang="en-US" sz="4000" dirty="0" smtClean="0">
                <a:solidFill>
                  <a:schemeClr val="bg1"/>
                </a:solidFill>
              </a:rPr>
              <a:t>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Mike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Pictures\Conversation Sermon 7-11-10\Felicia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01662"/>
            <a:ext cx="4897738" cy="3675138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562600" y="1119190"/>
            <a:ext cx="3200400" cy="369331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Your </a:t>
            </a:r>
            <a:r>
              <a:rPr lang="en-US" sz="4000" dirty="0" smtClean="0">
                <a:solidFill>
                  <a:schemeClr val="bg1"/>
                </a:solidFill>
              </a:rPr>
              <a:t>eyes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didn’t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condemn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  me!”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Felicia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Pictures\Conversation Sermon 7-11-10\Smith, 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3095544" cy="6625218"/>
          </a:xfrm>
          <a:prstGeom prst="rect">
            <a:avLst/>
          </a:prstGeom>
          <a:noFill/>
        </p:spPr>
      </p:pic>
      <p:pic>
        <p:nvPicPr>
          <p:cNvPr id="1026" name="Picture 2" descr="C:\Users\Owner\Pictures\Conversation Sermon 7-11-10\Erica &amp; Sun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6600" y="3886200"/>
            <a:ext cx="3759200" cy="2819400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53000" y="667941"/>
            <a:ext cx="3200400" cy="24622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“You helped 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save my life</a:t>
            </a:r>
            <a:r>
              <a:rPr lang="en-US" sz="4000" dirty="0" smtClean="0">
                <a:solidFill>
                  <a:schemeClr val="bg1"/>
                </a:solidFill>
              </a:rPr>
              <a:t>!”</a:t>
            </a:r>
          </a:p>
          <a:p>
            <a:pPr marL="742950" lvl="8" indent="-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Erica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Second W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6019800" cy="4514850"/>
          </a:xfrm>
          <a:prstGeom prst="rect">
            <a:avLst/>
          </a:prstGeom>
          <a:noFill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95400" y="4873824"/>
            <a:ext cx="6705600" cy="184665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All I </a:t>
            </a:r>
            <a:r>
              <a:rPr lang="en-US" sz="4000" dirty="0" smtClean="0">
                <a:solidFill>
                  <a:schemeClr val="bg1"/>
                </a:solidFill>
              </a:rPr>
              <a:t>wants </a:t>
            </a:r>
            <a:r>
              <a:rPr lang="en-US" sz="4000" dirty="0" smtClean="0">
                <a:solidFill>
                  <a:schemeClr val="bg1"/>
                </a:solidFill>
              </a:rPr>
              <a:t>to do is go 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fishin</a:t>
            </a:r>
            <a:r>
              <a:rPr lang="en-US" sz="4000" dirty="0" smtClean="0">
                <a:solidFill>
                  <a:schemeClr val="bg1"/>
                </a:solidFill>
              </a:rPr>
              <a:t>’ with someone who</a:t>
            </a:r>
          </a:p>
          <a:p>
            <a:pPr marL="742950" lvl="8" indent="-74295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don’t do </a:t>
            </a:r>
            <a:r>
              <a:rPr lang="en-US" sz="4000" dirty="0" err="1" smtClean="0">
                <a:solidFill>
                  <a:schemeClr val="bg1"/>
                </a:solidFill>
              </a:rPr>
              <a:t>d</a:t>
            </a:r>
            <a:r>
              <a:rPr lang="en-US" sz="4000" dirty="0" err="1" smtClean="0">
                <a:solidFill>
                  <a:schemeClr val="bg1"/>
                </a:solidFill>
              </a:rPr>
              <a:t>em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smtClean="0">
                <a:solidFill>
                  <a:schemeClr val="bg1"/>
                </a:solidFill>
              </a:rPr>
              <a:t>things!”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 - army- Red Wagon 7-3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78" name="Picture 6" descr="C:\Users\Owner\Pictures\Conversation Sermon 7-11-10\sm-Chelsea &amp; Abby -Red Wagon 7-3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3251200" cy="2438400"/>
          </a:xfrm>
          <a:prstGeom prst="rect">
            <a:avLst/>
          </a:prstGeom>
          <a:noFill/>
        </p:spPr>
      </p:pic>
      <p:pic>
        <p:nvPicPr>
          <p:cNvPr id="3082" name="Picture 10" descr="C:\Users\Owner\Pictures\Conversation Sermon 7-11-10\sm-Red Wagon at Claude Evans 6-19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33400"/>
            <a:ext cx="3251200" cy="2438400"/>
          </a:xfrm>
          <a:prstGeom prst="rect">
            <a:avLst/>
          </a:prstGeom>
          <a:noFill/>
        </p:spPr>
      </p:pic>
      <p:pic>
        <p:nvPicPr>
          <p:cNvPr id="3083" name="Picture 11" descr="C:\Users\Owner\Pictures\Conversation Sermon 7-11-10\sm-Red Wagon-Circus Asylum 7-1-10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191000"/>
            <a:ext cx="3251200" cy="2438400"/>
          </a:xfrm>
          <a:prstGeom prst="rect">
            <a:avLst/>
          </a:prstGeom>
          <a:noFill/>
        </p:spPr>
      </p:pic>
      <p:pic>
        <p:nvPicPr>
          <p:cNvPr id="3088" name="Picture 16" descr="G:\CityLinC Files 10-26-08\CityLinC\Red Wagon 4-16-10\Dale &amp; Roy Tooke 6-15-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339975"/>
            <a:ext cx="3276600" cy="2343679"/>
          </a:xfrm>
          <a:prstGeom prst="rect">
            <a:avLst/>
          </a:prstGeom>
          <a:noFill/>
        </p:spPr>
      </p:pic>
      <p:pic>
        <p:nvPicPr>
          <p:cNvPr id="3089" name="Picture 17" descr="G:\CityLinC Files 10-26-08\CityLinC\Red Wagon 4-16-10\red_wagon_logo_true_wind_med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228600"/>
            <a:ext cx="2438400" cy="1938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Owner\Pictures\Conversation Sermon 7-11-10\sm-BC Central Teac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4064000" cy="3048000"/>
          </a:xfrm>
          <a:prstGeom prst="rect">
            <a:avLst/>
          </a:prstGeom>
          <a:noFill/>
        </p:spPr>
      </p:pic>
      <p:pic>
        <p:nvPicPr>
          <p:cNvPr id="4099" name="Picture 3" descr="G:\CityLinC Files 10-26-08\CityLinC\Stuff A Bus 2008\2009\Print materials 7-25-09\Stuff-A-Bus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"/>
            <a:ext cx="2743200" cy="2657474"/>
          </a:xfrm>
          <a:prstGeom prst="rect">
            <a:avLst/>
          </a:prstGeom>
          <a:noFill/>
        </p:spPr>
      </p:pic>
      <p:pic>
        <p:nvPicPr>
          <p:cNvPr id="4100" name="Picture 4" descr="G:\CityLinC Files 10-26-08\CityLinC\Stuff A Bus 2008\2009\Print materials 7-25-09\Stuff-a-Bus Ti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685800"/>
            <a:ext cx="4307085" cy="1600200"/>
          </a:xfrm>
          <a:prstGeom prst="rect">
            <a:avLst/>
          </a:prstGeom>
          <a:noFill/>
        </p:spPr>
      </p:pic>
      <p:pic>
        <p:nvPicPr>
          <p:cNvPr id="4102" name="Picture 6" descr="G:\CityLinC Files 10-26-08\CityLinC\Pictures\2010 Summer\sm-North Ave kids with new sig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048000"/>
            <a:ext cx="4162873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Pictures\Conversation Sermon 7-11-10\sm-Women's Day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57600"/>
            <a:ext cx="3962400" cy="2971800"/>
          </a:xfrm>
          <a:prstGeom prst="rect">
            <a:avLst/>
          </a:prstGeom>
          <a:noFill/>
        </p:spPr>
      </p:pic>
      <p:pic>
        <p:nvPicPr>
          <p:cNvPr id="3085" name="Picture 13" descr="C:\Users\Owner\Pictures\Conversation Sermon 7-11-10\sm-Second Wind Mentors 1-22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4064000" cy="3048000"/>
          </a:xfrm>
          <a:prstGeom prst="rect">
            <a:avLst/>
          </a:prstGeom>
          <a:noFill/>
        </p:spPr>
      </p:pic>
      <p:pic>
        <p:nvPicPr>
          <p:cNvPr id="5122" name="Picture 2" descr="G:\CityLinC Files 10-26-08\CityLinC\Peter Kobs work 10-15-08\Final Logo copies 10-28-08\Mentor House Logo Final Color WITH TAG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5761"/>
            <a:ext cx="3711530" cy="3373239"/>
          </a:xfrm>
          <a:prstGeom prst="rect">
            <a:avLst/>
          </a:prstGeom>
          <a:noFill/>
        </p:spPr>
      </p:pic>
      <p:pic>
        <p:nvPicPr>
          <p:cNvPr id="5123" name="Picture 3" descr="C:\Users\Owner\Pictures\Conversation Sermon 7-11-10\sm-Marlene Lawson &amp; Friends 11-10-09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5200" y="35814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Owner\Pictures\Conversation Sermon 7-11-10\sm-Breakfast Table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064000" cy="3048000"/>
          </a:xfrm>
          <a:prstGeom prst="rect">
            <a:avLst/>
          </a:prstGeom>
          <a:noFill/>
        </p:spPr>
      </p:pic>
      <p:pic>
        <p:nvPicPr>
          <p:cNvPr id="3080" name="Picture 8" descr="C:\Users\Owner\Pictures\Conversation Sermon 7-11-10\sm-Lakeview Volunteer Fair 11-10-0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064000" cy="3048000"/>
          </a:xfrm>
          <a:prstGeom prst="rect">
            <a:avLst/>
          </a:prstGeom>
          <a:noFill/>
        </p:spPr>
      </p:pic>
      <p:pic>
        <p:nvPicPr>
          <p:cNvPr id="3081" name="Picture 9" descr="C:\Users\Owner\Pictures\Conversation Sermon 7-11-10\sm-Pride Training 4-23-10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064000" cy="3048000"/>
          </a:xfrm>
          <a:prstGeom prst="rect">
            <a:avLst/>
          </a:prstGeom>
          <a:noFill/>
        </p:spPr>
      </p:pic>
      <p:pic>
        <p:nvPicPr>
          <p:cNvPr id="16" name="Picture 15" descr="C:\Users\Owner\Pictures\Conversation Sermon 7-11-10\sm-Table Discuss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5334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CityLinC Files 10-26-08\CityLinC\Peter Kobs work 10-15-08\Final Logo copies 10-28-08\sm-CityLinC Logo FINAL color darker sky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4038600" cy="3075155"/>
          </a:xfrm>
          <a:prstGeom prst="rect">
            <a:avLst/>
          </a:prstGeom>
          <a:noFill/>
        </p:spPr>
      </p:pic>
      <p:pic>
        <p:nvPicPr>
          <p:cNvPr id="20482" name="Picture 2" descr="C:\Users\Owner\Pictures\Conversation Sermon 7-11-10\sm-7-10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064000" cy="3048000"/>
          </a:xfrm>
          <a:prstGeom prst="rect">
            <a:avLst/>
          </a:prstGeom>
          <a:noFill/>
        </p:spPr>
      </p:pic>
      <p:pic>
        <p:nvPicPr>
          <p:cNvPr id="20483" name="Picture 3" descr="C:\Users\Owner\Pictures\Conversation Sermon 7-11-10\sm-7-10-10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457200" y="282714"/>
            <a:ext cx="8229600" cy="70788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Conversations Count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514350"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befriend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three people.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keep </a:t>
            </a:r>
            <a:r>
              <a:rPr lang="en-US" sz="2800" b="1" dirty="0">
                <a:solidFill>
                  <a:srgbClr val="FFFF00"/>
                </a:solidFill>
              </a:rPr>
              <a:t>regular </a:t>
            </a:r>
            <a:r>
              <a:rPr lang="en-US" sz="2800" b="1" dirty="0" smtClean="0">
                <a:solidFill>
                  <a:srgbClr val="FFFF00"/>
                </a:solidFill>
              </a:rPr>
              <a:t>contact.</a:t>
            </a:r>
            <a:endParaRPr lang="en-US" sz="2800" b="1" dirty="0">
              <a:solidFill>
                <a:schemeClr val="bg1"/>
              </a:solidFill>
            </a:endParaRP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will </a:t>
            </a:r>
            <a:r>
              <a:rPr lang="en-US" sz="2800" b="1" dirty="0" smtClean="0">
                <a:solidFill>
                  <a:srgbClr val="FFFF00"/>
                </a:solidFill>
              </a:rPr>
              <a:t>pray</a:t>
            </a:r>
            <a:r>
              <a:rPr lang="en-US" sz="2800" b="1" dirty="0" smtClean="0">
                <a:solidFill>
                  <a:schemeClr val="bg1"/>
                </a:solidFill>
              </a:rPr>
              <a:t> for them.</a:t>
            </a:r>
          </a:p>
          <a:p>
            <a:pPr indent="-514350">
              <a:spcBef>
                <a:spcPts val="6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I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rgbClr val="FFFF00"/>
                </a:solidFill>
              </a:rPr>
              <a:t>serve </a:t>
            </a:r>
            <a:r>
              <a:rPr lang="en-US" sz="2800" b="1" dirty="0" smtClean="0">
                <a:solidFill>
                  <a:schemeClr val="bg1"/>
                </a:solidFill>
              </a:rPr>
              <a:t>them.</a:t>
            </a:r>
          </a:p>
          <a:p>
            <a:pPr indent="-514350">
              <a:spcBef>
                <a:spcPts val="600"/>
              </a:spcBef>
            </a:pPr>
            <a:endParaRPr lang="en-US" sz="2800" b="1" dirty="0">
              <a:solidFill>
                <a:schemeClr val="bg1"/>
              </a:solidFill>
            </a:endParaRPr>
          </a:p>
          <a:p>
            <a:pPr indent="-514350" algn="ctr">
              <a:spcBef>
                <a:spcPts val="600"/>
              </a:spcBef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33800" y="3733800"/>
            <a:ext cx="1371600" cy="1219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28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86200" y="5638800"/>
            <a:ext cx="10668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4953000"/>
            <a:ext cx="1066800" cy="9144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28194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7" idx="0"/>
          </p:cNvCxnSpPr>
          <p:nvPr/>
        </p:nvCxnSpPr>
        <p:spPr>
          <a:xfrm rot="5400000">
            <a:off x="4076701" y="5295900"/>
            <a:ext cx="685800" cy="317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29200" y="4648200"/>
            <a:ext cx="990600" cy="5334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17"/>
          <p:cNvSpPr txBox="1">
            <a:spLocks noChangeArrowheads="1"/>
          </p:cNvSpPr>
          <p:nvPr/>
        </p:nvSpPr>
        <p:spPr bwMode="auto">
          <a:xfrm>
            <a:off x="3962400" y="3962400"/>
            <a:ext cx="91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ME</a:t>
            </a:r>
          </a:p>
        </p:txBody>
      </p:sp>
      <p:pic>
        <p:nvPicPr>
          <p:cNvPr id="13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503" y="1600200"/>
            <a:ext cx="353409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wner\Pictures\Conversation Sermon 7-11-10\sm- front porch sign 7-10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8229600" cy="1323439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Conversations Count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  <a:p>
            <a:pPr algn="ctr" eaLnBrk="0" hangingPunct="0"/>
            <a:r>
              <a:rPr lang="en-US" sz="3600" b="1" dirty="0">
                <a:solidFill>
                  <a:schemeClr val="bg1"/>
                </a:solidFill>
                <a:latin typeface="+mn-lt"/>
              </a:rPr>
              <a:t>John 4</a:t>
            </a:r>
          </a:p>
        </p:txBody>
      </p:sp>
      <p:pic>
        <p:nvPicPr>
          <p:cNvPr id="2051" name="Picture 4" descr="C:\Users\Owner\Documents\Dale's Sermons 7-21-08\Conversations\starbucks- new 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110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ocuments\Dale's Sermons 7-21-08\Conversations\Tea Par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ocuments\Dale's Sermons 7-21-08\Conversations\two grilfriends 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wner\Documents\Dale's Sermons 7-21-08\Conversations\jim-daly-the-convers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809</Words>
  <Application>Microsoft Office PowerPoint</Application>
  <PresentationFormat>On-screen Show (4:3)</PresentationFormat>
  <Paragraphs>167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</vt:vector>
  </TitlesOfParts>
  <Company>Fitst Assembly of God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Dale Boyer</dc:creator>
  <cp:lastModifiedBy>CityLinC</cp:lastModifiedBy>
  <cp:revision>482</cp:revision>
  <dcterms:created xsi:type="dcterms:W3CDTF">2008-03-29T21:06:36Z</dcterms:created>
  <dcterms:modified xsi:type="dcterms:W3CDTF">2010-07-10T23:59:40Z</dcterms:modified>
</cp:coreProperties>
</file>