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83" r:id="rId2"/>
    <p:sldId id="416" r:id="rId3"/>
    <p:sldId id="417" r:id="rId4"/>
    <p:sldId id="404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00" r:id="rId13"/>
    <p:sldId id="378" r:id="rId14"/>
    <p:sldId id="381" r:id="rId15"/>
    <p:sldId id="380" r:id="rId16"/>
    <p:sldId id="379" r:id="rId17"/>
    <p:sldId id="385" r:id="rId18"/>
    <p:sldId id="386" r:id="rId19"/>
    <p:sldId id="425" r:id="rId20"/>
    <p:sldId id="413" r:id="rId21"/>
    <p:sldId id="332" r:id="rId22"/>
    <p:sldId id="360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1" r:id="rId31"/>
    <p:sldId id="442" r:id="rId32"/>
    <p:sldId id="369" r:id="rId33"/>
    <p:sldId id="391" r:id="rId34"/>
    <p:sldId id="412" r:id="rId35"/>
    <p:sldId id="395" r:id="rId36"/>
    <p:sldId id="396" r:id="rId37"/>
    <p:sldId id="433" r:id="rId38"/>
    <p:sldId id="426" r:id="rId39"/>
    <p:sldId id="427" r:id="rId40"/>
    <p:sldId id="428" r:id="rId41"/>
    <p:sldId id="429" r:id="rId42"/>
    <p:sldId id="430" r:id="rId43"/>
    <p:sldId id="432" r:id="rId44"/>
    <p:sldId id="352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800000"/>
    <a:srgbClr val="007033"/>
    <a:srgbClr val="0000CC"/>
    <a:srgbClr val="BBE0E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5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00A69A0-E966-4D2D-AA16-74D94F7BB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AA9E6-60BD-45AB-B757-576E45A59186}" type="datetimeFigureOut">
              <a:rPr lang="en-US" smtClean="0"/>
              <a:pPr/>
              <a:t>9/16/2012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1E12B-0854-415C-9BFB-F5A85DB1E4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8AD885-9FCA-40B9-B3FE-49464B664AF3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B1BC3-28B6-4DB7-B669-122D9DF63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31369-D285-4DCF-8361-2C0FAD781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10CC-3EFC-40FD-9674-C54ADA64B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48724-3AA6-481A-8F18-5525DAA09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AB82D-EF8F-44D0-B683-AAF77C921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3A7F8-FEDB-4D5F-AF19-701282F2E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1CBA-D0E5-4242-8443-B11289426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2BA97-07C9-4948-B9EB-129487E83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B8B83-AC40-4C05-B3CA-AACB8E9BA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704F0-4006-4AD5-928D-9A9856D5E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0A6A1-CD4A-4A1B-9A9D-F121B2D3D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4EA185E2-724B-4D3E-89CC-5A528CB27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7200" y="2438400"/>
            <a:ext cx="8229600" cy="14465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North Athens Baptist Church</a:t>
            </a:r>
          </a:p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Sunday, September 16, 2012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ale\Desktop\old_pc\Documents\Dale's Sermons 7-21-08\Givers or Takers 9-2-12\Youth Guidance Foster Care\Gull Meadows 10-29-11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7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C:\Users\Dale\Desktop\old_pc\Documents\Dale's Sermons 7-21-08\Givers or Takers 9-2-12\Youth Guidance Foster Care\Youth Guidacne Foster Care hosting Michigan Adoption Resource Exchange disaplay at Lakeview 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495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C:\Users\Dale\Desktop\old_pc\Documents\Dale's Sermons 7-21-08\Givers or Takers 9-2-12\Youth Guidance Foster Care\Youth Guidance Logo Col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524000"/>
            <a:ext cx="3768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C:\Users\Dale\Desktop\old_pc\Documents\Dale's Sermons 7-21-08\Givers or Takers 9-2-12\Youth Guidance Foster Care\Foster Parent PRIDE Training 8-5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657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 descr="C:\Users\Dale\Desktop\old_pc\Documents\Dale's Sermons 7-21-08\Givers or Takers 9-2-12\Youth Guidance Foster Care\YGFC&amp;A Fundraiser 7-7-12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2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C:\Users\Dale\Desktop\old_pc\Documents\Dale's Sermons 7-21-08\Givers or Takers 9-2-12\Youth Guidance Foster Care\Gull Meadows 10-29-11 (7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52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Users\Dale\Desktop\old_pc\Documents\Dale's Sermons 7-21-08\Givers or Takers 9-2-12\Youth Group\Valley Family Church Youth 6-20-12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6" descr="C:\Users\Dale\Desktop\old_pc\Documents\Dale's Sermons 7-21-08\Givers or Takers 9-2-12\Youth Group\Valley Family Church Youth 6-20-12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7" descr="C:\Users\Dale\Desktop\old_pc\Documents\Dale's Sermons 7-21-08\Givers or Takers 9-2-12\Youth Group\Valley Family Church Youth 6-20-12 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8" descr="C:\Users\Dale\Desktop\old_pc\Documents\Dale's Sermons 7-21-08\Givers or Takers 9-2-12\Youth Group\Valley Family Church Youth 6-20-12 (2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132343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Conversations Count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+mn-lt"/>
              </a:rPr>
              <a:t>John 4</a:t>
            </a:r>
          </a:p>
        </p:txBody>
      </p:sp>
      <p:pic>
        <p:nvPicPr>
          <p:cNvPr id="2051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71104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Documents\Dale's Sermons 7-21-08\Conversations\Tea Par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wner\Documents\Dale's Sermons 7-21-08\Conversations\jim-daly-the-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ocuments\Dale's Sermons 7-21-08\Conversations\southern 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Documents\Dale's Sermons 7-21-08\Conversations\romance 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wner\Documents\Dale's Sermons 7-21-08\Conversations\sm-sharing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wner\Documents\Dale's Sermons 7-21-08\Conversations\jesus-executives-600x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4613"/>
            <a:ext cx="9144000" cy="708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7200" y="1079242"/>
            <a:ext cx="4038600" cy="501675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A wise pastor </a:t>
            </a:r>
          </a:p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said to me:</a:t>
            </a:r>
          </a:p>
          <a:p>
            <a:pPr algn="ctr" eaLnBrk="0" hangingPunct="0"/>
            <a:endParaRPr lang="en-US" sz="4000" b="1" dirty="0" smtClean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“We should </a:t>
            </a:r>
          </a:p>
          <a:p>
            <a:pPr algn="ctr" eaLnBrk="0" hangingPunct="0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stop counting 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conversions </a:t>
            </a:r>
          </a:p>
          <a:p>
            <a:pPr algn="ctr" eaLnBrk="0" hangingPunct="0"/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and start counting more </a:t>
            </a:r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conversations!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”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2" descr="C:\Users\Owner\Documents\Dale's Sermons 7-21-08\Conversations\jesus-executives-600x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4343400" cy="336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Users\Owner\Pictures\CityLinC pix 6-29-08\100_2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33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2" descr="F:\CityLinC\Boyer Family Pix\sm citylinc buil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2813" y="533400"/>
            <a:ext cx="36591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90600" y="3733800"/>
          <a:ext cx="7518400" cy="2819400"/>
        </p:xfrm>
        <a:graphic>
          <a:graphicData uri="http://schemas.openxmlformats.org/presentationml/2006/ole">
            <p:oleObj spid="_x0000_s1026" name="Acrobat Document" r:id="rId5" imgW="87868800" imgH="3289248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132343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Conversations Count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+mn-lt"/>
              </a:rPr>
              <a:t>John 4</a:t>
            </a:r>
          </a:p>
        </p:txBody>
      </p:sp>
      <p:pic>
        <p:nvPicPr>
          <p:cNvPr id="2051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71104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478810"/>
            <a:ext cx="8229600" cy="224676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algn="ctr" eaLnBrk="0" hangingPunct="0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John 4 </a:t>
            </a:r>
          </a:p>
          <a:p>
            <a:pPr marL="514350" indent="-514350" algn="ctr" eaLnBrk="0" hangingPunct="0">
              <a:buFontTx/>
              <a:buAutoNum type="arabicPlain" startAt="5"/>
              <a:defRPr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Jesus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came to </a:t>
            </a:r>
            <a:r>
              <a:rPr lang="en-US" sz="3200" dirty="0" err="1">
                <a:solidFill>
                  <a:schemeClr val="bg1"/>
                </a:solidFill>
                <a:latin typeface="+mn-lt"/>
              </a:rPr>
              <a:t>Sychar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, Samaria, </a:t>
            </a:r>
          </a:p>
          <a:p>
            <a:pPr marL="514350" indent="-514350" algn="ctr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6  Tired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from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long walk,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he came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  <a:p>
            <a:pPr marL="514350" indent="-514350" algn="ctr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to Jacob’s Well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at lunch time.  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pic>
        <p:nvPicPr>
          <p:cNvPr id="15363" name="Picture 4" descr="C:\Users\Owner\Documents\Dale's Sermons 7-21-08\Conversations\village w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325" y="3124200"/>
            <a:ext cx="52736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160796"/>
            <a:ext cx="5105400" cy="339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81000" y="1043463"/>
            <a:ext cx="8458200" cy="147732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514350" indent="-514350" eaLnBrk="0" hangingPunct="0">
              <a:defRPr/>
            </a:pPr>
            <a:r>
              <a:rPr lang="en-US" sz="3200" dirty="0">
                <a:solidFill>
                  <a:schemeClr val="bg1"/>
                </a:solidFill>
                <a:latin typeface="Arial" pitchFamily="34" charset="0"/>
              </a:rPr>
              <a:t>7  A Samaritan woman 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</a:rPr>
              <a:t>was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</a:rPr>
              <a:t>there for water. </a:t>
            </a:r>
          </a:p>
          <a:p>
            <a:pPr marL="514350" indent="-514350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</a:rPr>
              <a:t>    Jesus 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</a:rPr>
              <a:t>asked her, </a:t>
            </a:r>
            <a:endParaRPr lang="en-US" sz="32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514350" indent="-514350" eaLnBrk="0" hangingPunct="0"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</a:rPr>
              <a:t>				</a:t>
            </a: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</a:rPr>
              <a:t>“May I please have a </a:t>
            </a:r>
            <a:r>
              <a:rPr lang="en-US" sz="3200" dirty="0">
                <a:solidFill>
                  <a:srgbClr val="FFC000"/>
                </a:solidFill>
                <a:latin typeface="Arial" pitchFamily="34" charset="0"/>
              </a:rPr>
              <a:t>drink</a:t>
            </a:r>
            <a:r>
              <a:rPr lang="en-US" sz="3200" dirty="0" smtClean="0">
                <a:solidFill>
                  <a:srgbClr val="FFC000"/>
                </a:solidFill>
                <a:latin typeface="Arial" pitchFamily="34" charset="0"/>
              </a:rPr>
              <a:t>?“</a:t>
            </a:r>
            <a:endParaRPr lang="en-US" sz="32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2" descr="C:\Users\Owner\Documents\Dale's Sermons 7-21-08\Conversations\restaurant friend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895600"/>
            <a:ext cx="473782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223" y="2819400"/>
            <a:ext cx="344031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28600" y="780871"/>
            <a:ext cx="4800600" cy="126188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Hard Shell Response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!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3187243"/>
            <a:ext cx="8458200" cy="329320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defRPr/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9  Surprised, she replied,</a:t>
            </a:r>
          </a:p>
          <a:p>
            <a:pPr marL="514350" indent="-514350" eaLnBrk="0" hangingPunct="0">
              <a:defRPr/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</a:rPr>
              <a:t>   “You are asking me for a drink?</a:t>
            </a:r>
          </a:p>
          <a:p>
            <a:pPr marL="514350" indent="-514350" eaLnBrk="0" hangingPunct="0">
              <a:defRPr/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</a:rPr>
              <a:t>	You are a Jew, and I am a Samaritan…."   </a:t>
            </a:r>
          </a:p>
          <a:p>
            <a:pPr marL="514350" indent="-514350" eaLnBrk="0" hangingPunct="0">
              <a:defRPr/>
            </a:pPr>
            <a:endParaRPr lang="en-US" sz="28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514350" indent="-514350" eaLnBrk="0" hangingPunct="0">
              <a:buFontTx/>
              <a:buAutoNum type="arabicPlain" startAt="10"/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Jesus said, </a:t>
            </a:r>
            <a:r>
              <a:rPr lang="en-US" sz="2800" dirty="0" smtClean="0">
                <a:solidFill>
                  <a:srgbClr val="FFC000"/>
                </a:solidFill>
                <a:latin typeface="Arial" pitchFamily="34" charset="0"/>
              </a:rPr>
              <a:t>"If only you knew the gift God has for you, you would be asking ME, and I would give you LIVING water.”</a:t>
            </a:r>
            <a:endParaRPr lang="en-US" sz="2800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pic>
        <p:nvPicPr>
          <p:cNvPr id="24580" name="Picture 2" descr="C:\Users\Owner\Documents\Dale's Sermons 7-21-08\Conversations\Rej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8575" y="168275"/>
            <a:ext cx="38830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Humor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Game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304800" y="5074742"/>
            <a:ext cx="8458200" cy="92333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11"/>
            </a:pPr>
            <a:r>
              <a:rPr lang="en-US" sz="3200" dirty="0" smtClean="0">
                <a:solidFill>
                  <a:srgbClr val="FFFF00"/>
                </a:solidFill>
              </a:rPr>
              <a:t>"</a:t>
            </a:r>
            <a:r>
              <a:rPr lang="en-US" sz="3200" dirty="0">
                <a:solidFill>
                  <a:srgbClr val="FFFF00"/>
                </a:solidFill>
              </a:rPr>
              <a:t>But, you don't </a:t>
            </a:r>
            <a:r>
              <a:rPr lang="en-US" sz="3200" dirty="0" smtClean="0">
                <a:solidFill>
                  <a:srgbClr val="FFFF00"/>
                </a:solidFill>
              </a:rPr>
              <a:t>have </a:t>
            </a:r>
            <a:r>
              <a:rPr lang="en-US" sz="3200" dirty="0">
                <a:solidFill>
                  <a:srgbClr val="FFFF00"/>
                </a:solidFill>
              </a:rPr>
              <a:t>a bucket," </a:t>
            </a:r>
            <a:r>
              <a:rPr lang="en-US" sz="2800" dirty="0">
                <a:solidFill>
                  <a:schemeClr val="bg1"/>
                </a:solidFill>
              </a:rPr>
              <a:t>she laughed, </a:t>
            </a:r>
          </a:p>
          <a:p>
            <a:pPr marL="514350" indent="-514350" eaLnBrk="0" hangingPunct="0"/>
            <a:r>
              <a:rPr lang="en-US" sz="2800" dirty="0">
                <a:solidFill>
                  <a:srgbClr val="FFFF00"/>
                </a:solidFill>
              </a:rPr>
              <a:t>			"How are you going to get </a:t>
            </a:r>
            <a:r>
              <a:rPr lang="en-US" sz="2800" dirty="0" smtClean="0">
                <a:solidFill>
                  <a:srgbClr val="FFFF00"/>
                </a:solidFill>
              </a:rPr>
              <a:t>this </a:t>
            </a:r>
            <a:r>
              <a:rPr lang="en-US" sz="2800" dirty="0">
                <a:solidFill>
                  <a:srgbClr val="FFFF00"/>
                </a:solidFill>
              </a:rPr>
              <a:t>water?”  </a:t>
            </a:r>
          </a:p>
        </p:txBody>
      </p:sp>
      <p:pic>
        <p:nvPicPr>
          <p:cNvPr id="25604" name="Picture 2" descr="C:\Users\Owner\Documents\Dale's Sermons 7-21-08\Conversations\laughin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5562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838200"/>
            <a:ext cx="4724400" cy="120032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indent="-742950" algn="ctr" eaLnBrk="0" hangingPunct="0">
              <a:buAutoNum type="arabicPeriod" startAt="3"/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And Who Do You </a:t>
            </a:r>
          </a:p>
          <a:p>
            <a:pPr marL="742950" indent="-742950" algn="ctr" eaLnBrk="0" hangingPunct="0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Think You Are?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3124200"/>
            <a:ext cx="8458200" cy="344709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12"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D</a:t>
            </a:r>
            <a:r>
              <a:rPr lang="en-US" sz="3200" dirty="0" smtClean="0">
                <a:solidFill>
                  <a:srgbClr val="FFFF00"/>
                </a:solidFill>
              </a:rPr>
              <a:t>o you think you are better than our grandfather Jacob who dug this well?</a:t>
            </a:r>
          </a:p>
          <a:p>
            <a:pPr marL="514350" indent="-514350" eaLnBrk="0" hangingPunct="0">
              <a:defRPr/>
            </a:pPr>
            <a:endParaRPr lang="en-US" sz="3200" i="1" dirty="0" smtClean="0">
              <a:solidFill>
                <a:schemeClr val="bg1"/>
              </a:solidFill>
            </a:endParaRPr>
          </a:p>
          <a:p>
            <a:pPr marL="514350" indent="-514350" eaLnBrk="0" hangingPunct="0">
              <a:defRPr/>
            </a:pPr>
            <a:r>
              <a:rPr lang="en-US" sz="3200" i="1" dirty="0" smtClean="0">
                <a:solidFill>
                  <a:schemeClr val="bg1"/>
                </a:solidFill>
              </a:rPr>
              <a:t>13 </a:t>
            </a:r>
            <a:r>
              <a:rPr lang="en-US" sz="3200" dirty="0" smtClean="0">
                <a:solidFill>
                  <a:schemeClr val="bg1"/>
                </a:solidFill>
              </a:rPr>
              <a:t>Jesus replied, </a:t>
            </a:r>
            <a:r>
              <a:rPr lang="en-US" sz="3200" dirty="0" smtClean="0">
                <a:solidFill>
                  <a:srgbClr val="FFC000"/>
                </a:solidFill>
              </a:rPr>
              <a:t>“You will become thirsty after drinking this water. 14 But the water I give you – you  will never thirst again. </a:t>
            </a:r>
          </a:p>
          <a:p>
            <a:pPr marL="514350" indent="-514350" eaLnBrk="0" hangingPunct="0">
              <a:defRPr/>
            </a:pPr>
            <a:r>
              <a:rPr lang="en-US" sz="3200" dirty="0" smtClean="0">
                <a:solidFill>
                  <a:srgbClr val="FFC000"/>
                </a:solidFill>
              </a:rPr>
              <a:t>	It will become a well of  eternal life.“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6628" name="Picture 2" descr="C:\Users\Owner\Documents\Dale's Sermons 7-21-08\Conversations\ang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954" y="228600"/>
            <a:ext cx="310544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57200" y="5090636"/>
            <a:ext cx="8229600" cy="147732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347472" lvl="2" indent="-342900" eaLnBrk="0" hangingPunct="0">
              <a:defRPr/>
            </a:pPr>
            <a:r>
              <a:rPr lang="en-US" sz="3200" dirty="0" smtClean="0">
                <a:solidFill>
                  <a:srgbClr val="FFFF00"/>
                </a:solidFill>
                <a:latin typeface="+mn-lt"/>
              </a:rPr>
              <a:t>15  "Please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, sir, give me some of </a:t>
            </a:r>
            <a:r>
              <a:rPr lang="en-US" sz="3200" dirty="0" smtClean="0">
                <a:solidFill>
                  <a:srgbClr val="FFFF00"/>
                </a:solidFill>
                <a:latin typeface="+mn-lt"/>
              </a:rPr>
              <a:t>that water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!”  </a:t>
            </a:r>
            <a:r>
              <a:rPr lang="en-US" sz="3200" dirty="0" smtClean="0">
                <a:solidFill>
                  <a:srgbClr val="FFFF00"/>
                </a:solidFill>
                <a:latin typeface="+mn-lt"/>
              </a:rPr>
              <a:t>		So 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I will never thirst again!"    </a:t>
            </a:r>
          </a:p>
          <a:p>
            <a:pPr algn="ctr" eaLnBrk="0" hangingPunct="0"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 </a:t>
            </a:r>
          </a:p>
        </p:txBody>
      </p:sp>
      <p:pic>
        <p:nvPicPr>
          <p:cNvPr id="27651" name="Picture 2" descr="C:\Users\Owner\Documents\Dale's Sermons 7-21-08\Conversations\as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954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344488"/>
            <a:ext cx="82296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4.  The Surface Response 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030069"/>
            <a:ext cx="50292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5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Denial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Game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3234155"/>
            <a:ext cx="8153400" cy="320087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3000" dirty="0" smtClean="0">
                <a:solidFill>
                  <a:srgbClr val="FFC000"/>
                </a:solidFill>
              </a:rPr>
              <a:t>16  “Go - get your husband, </a:t>
            </a:r>
            <a:r>
              <a:rPr lang="en-US" sz="3000" dirty="0" smtClean="0">
                <a:solidFill>
                  <a:schemeClr val="bg1"/>
                </a:solidFill>
              </a:rPr>
              <a:t>Jesus told her.    </a:t>
            </a:r>
          </a:p>
          <a:p>
            <a:pPr marL="514350" indent="-514350" eaLnBrk="0" hangingPunct="0">
              <a:buFontTx/>
              <a:buAutoNum type="arabicPlain" startAt="17"/>
              <a:defRPr/>
            </a:pPr>
            <a:r>
              <a:rPr lang="en-US" sz="3000" dirty="0" smtClean="0">
                <a:solidFill>
                  <a:srgbClr val="FFFF00"/>
                </a:solidFill>
              </a:rPr>
              <a:t>"I don't have a husband,“ </a:t>
            </a:r>
            <a:r>
              <a:rPr lang="en-US" sz="3000" dirty="0" smtClean="0">
                <a:solidFill>
                  <a:schemeClr val="bg1"/>
                </a:solidFill>
              </a:rPr>
              <a:t>the woman replied.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"You’re right!” </a:t>
            </a:r>
            <a:r>
              <a:rPr lang="en-US" sz="3000" dirty="0" smtClean="0">
                <a:solidFill>
                  <a:schemeClr val="bg1"/>
                </a:solidFill>
              </a:rPr>
              <a:t>Jesus said, </a:t>
            </a:r>
            <a:r>
              <a:rPr lang="en-US" sz="3000" dirty="0" smtClean="0">
                <a:solidFill>
                  <a:srgbClr val="FFC000"/>
                </a:solidFill>
              </a:rPr>
              <a:t>“You don't have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a husband -- You have </a:t>
            </a:r>
            <a:r>
              <a:rPr lang="en-US" sz="3000" u="sng" dirty="0" smtClean="0">
                <a:solidFill>
                  <a:srgbClr val="FFC000"/>
                </a:solidFill>
              </a:rPr>
              <a:t>five</a:t>
            </a:r>
            <a:r>
              <a:rPr lang="en-US" sz="3000" dirty="0" smtClean="0">
                <a:solidFill>
                  <a:srgbClr val="FFC000"/>
                </a:solidFill>
              </a:rPr>
              <a:t> husbands,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and you aren't married to the man you </a:t>
            </a:r>
          </a:p>
          <a:p>
            <a:pPr marL="514350" indent="-514350" eaLnBrk="0" hangingPunct="0">
              <a:defRPr/>
            </a:pPr>
            <a:r>
              <a:rPr lang="en-US" sz="3000" dirty="0" smtClean="0">
                <a:solidFill>
                  <a:srgbClr val="FFC000"/>
                </a:solidFill>
              </a:rPr>
              <a:t>	are living with now!"</a:t>
            </a:r>
            <a:r>
              <a:rPr lang="en-US" sz="3000" dirty="0" smtClean="0">
                <a:solidFill>
                  <a:srgbClr val="FF0000"/>
                </a:solidFill>
              </a:rPr>
              <a:t>  </a:t>
            </a:r>
            <a:endParaRPr lang="en-US" sz="3000" dirty="0">
              <a:solidFill>
                <a:srgbClr val="FF0000"/>
              </a:solidFill>
            </a:endParaRPr>
          </a:p>
          <a:p>
            <a:pPr marL="514350" indent="-514350" eaLnBrk="0" hangingPunct="0">
              <a:defRPr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8676" name="Picture 2" descr="C:\Users\Owner\Documents\Dale's Sermons 7-21-08\Conversations\guil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731" y="152399"/>
            <a:ext cx="2853557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6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The Flattery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2921911"/>
            <a:ext cx="4724400" cy="11695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19 </a:t>
            </a:r>
            <a:r>
              <a:rPr lang="en-US" sz="3600" dirty="0" smtClean="0">
                <a:solidFill>
                  <a:srgbClr val="FFFF00"/>
                </a:solidFill>
              </a:rPr>
              <a:t>  "</a:t>
            </a:r>
            <a:r>
              <a:rPr lang="en-US" sz="3600" dirty="0">
                <a:solidFill>
                  <a:srgbClr val="FFFF00"/>
                </a:solidFill>
              </a:rPr>
              <a:t>You must be a 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00"/>
                </a:solidFill>
              </a:rPr>
              <a:t>  prophet,” </a:t>
            </a:r>
            <a:r>
              <a:rPr lang="en-US" sz="3600" dirty="0">
                <a:solidFill>
                  <a:schemeClr val="bg1"/>
                </a:solidFill>
              </a:rPr>
              <a:t>she said.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29700" name="Picture 2" descr="C:\Users\Owner\Documents\Dale's Sermons 7-21-08\Conversations\flatt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3716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7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The “Right Religion” 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24" name="Picture 2" descr="C:\Users\Owner\Pictures\Battle Creek Pix 7-1-08\First Pres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28686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76600" y="1356493"/>
            <a:ext cx="5334000" cy="500136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512064" lvl="8" indent="-514350" eaLnBrk="0" hangingPunct="0">
              <a:buAutoNum type="arabicPlain" startAt="20"/>
              <a:defRPr/>
            </a:pPr>
            <a:r>
              <a:rPr lang="en-US" sz="2900" dirty="0" smtClean="0">
                <a:solidFill>
                  <a:srgbClr val="FFFF00"/>
                </a:solidFill>
                <a:latin typeface="+mn-lt"/>
              </a:rPr>
              <a:t>So tell me, why do you insist that Jerusalem is the only place of worship, and not our mountain here in Samaria?”</a:t>
            </a:r>
          </a:p>
          <a:p>
            <a:pPr marL="512064" lvl="8" indent="-514350" eaLnBrk="0" hangingPunct="0">
              <a:defRPr/>
            </a:pPr>
            <a:endParaRPr lang="en-US" sz="2900" dirty="0" smtClean="0">
              <a:solidFill>
                <a:srgbClr val="FFFF00"/>
              </a:solidFill>
              <a:latin typeface="+mn-lt"/>
            </a:endParaRPr>
          </a:p>
          <a:p>
            <a:pPr marL="512064" indent="-51435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solidFill>
                  <a:schemeClr val="bg1"/>
                </a:solidFill>
                <a:latin typeface="+mn-lt"/>
              </a:rPr>
              <a:t>21 </a:t>
            </a:r>
            <a:r>
              <a:rPr lang="en-US" sz="3000" dirty="0">
                <a:solidFill>
                  <a:schemeClr val="bg1"/>
                </a:solidFill>
                <a:latin typeface="+mn-lt"/>
              </a:rPr>
              <a:t>Jesus replied,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"Believe me, it </a:t>
            </a:r>
            <a:r>
              <a:rPr lang="en-US" sz="3000" dirty="0" smtClean="0">
                <a:solidFill>
                  <a:srgbClr val="FFC000"/>
                </a:solidFill>
                <a:latin typeface="+mn-lt"/>
              </a:rPr>
              <a:t>doesn’t matter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where you worship. 23  God is spirit, </a:t>
            </a:r>
          </a:p>
          <a:p>
            <a:pPr marL="512064" indent="-51435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C000"/>
                </a:solidFill>
                <a:latin typeface="+mn-lt"/>
              </a:rPr>
              <a:t>   and those who worship Him must worship </a:t>
            </a:r>
            <a:r>
              <a:rPr lang="en-US" sz="3000" dirty="0" smtClean="0">
                <a:solidFill>
                  <a:srgbClr val="FFC000"/>
                </a:solidFill>
                <a:latin typeface="+mn-lt"/>
              </a:rPr>
              <a:t>Him </a:t>
            </a:r>
            <a:r>
              <a:rPr lang="en-US" sz="3000" dirty="0">
                <a:solidFill>
                  <a:srgbClr val="FFC000"/>
                </a:solidFill>
                <a:latin typeface="+mn-lt"/>
              </a:rPr>
              <a:t>in spirit and in truth</a:t>
            </a:r>
            <a:r>
              <a:rPr lang="en-US" sz="3000" dirty="0" smtClean="0">
                <a:solidFill>
                  <a:srgbClr val="FFC000"/>
                </a:solidFill>
                <a:latin typeface="+mn-lt"/>
              </a:rPr>
              <a:t>.” </a:t>
            </a:r>
            <a:endParaRPr lang="en-US" sz="300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le\Desktop\old_pc\Documents\Dale's Sermons 7-21-08\Givers or Takers 9-2-12\CityLinC\Open House 8-30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Dale\Desktop\old_pc\Documents\Dale's Sermons 7-21-08\Givers or Takers 9-2-12\CityLinC\70 Calhoun 5-30-1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Dale\Desktop\old_pc\Documents\Dale's Sermons 7-21-08\Givers or Takers 9-2-12\CityLinC\70 Calhoun 5-30-12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Users\Dale\Desktop\old_pc\Documents\Dale's Sermons 7-21-08\Givers or Takers 9-2-12\CityLinC\70 Calhoun 5-30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00800" y="2819400"/>
            <a:ext cx="12192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2008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6096000"/>
            <a:ext cx="12192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2012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57400" y="6096000"/>
            <a:ext cx="12192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2010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8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. The “Later” Game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4405214"/>
            <a:ext cx="8153400" cy="215443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25"/>
            </a:pPr>
            <a:r>
              <a:rPr lang="en-US" sz="2800" dirty="0">
                <a:solidFill>
                  <a:schemeClr val="bg1"/>
                </a:solidFill>
              </a:rPr>
              <a:t>The woman replied, </a:t>
            </a:r>
            <a:r>
              <a:rPr lang="en-US" sz="2800" dirty="0" smtClean="0">
                <a:solidFill>
                  <a:srgbClr val="FFFF00"/>
                </a:solidFill>
              </a:rPr>
              <a:t>“When the Messiah comes 	- He </a:t>
            </a:r>
            <a:r>
              <a:rPr lang="en-US" sz="2800" dirty="0">
                <a:solidFill>
                  <a:srgbClr val="FFFF00"/>
                </a:solidFill>
              </a:rPr>
              <a:t>will explain everything to </a:t>
            </a:r>
            <a:r>
              <a:rPr lang="en-US" sz="2800" dirty="0" smtClean="0">
                <a:solidFill>
                  <a:srgbClr val="FFFF00"/>
                </a:solidFill>
              </a:rPr>
              <a:t>us. </a:t>
            </a:r>
          </a:p>
          <a:p>
            <a:pPr marL="514350" indent="-514350" eaLnBrk="0" hangingPunct="0"/>
            <a:r>
              <a:rPr lang="en-US" sz="2800" dirty="0" smtClean="0">
                <a:solidFill>
                  <a:srgbClr val="FFFF00"/>
                </a:solidFill>
              </a:rPr>
              <a:t>						I’ll wait till then!”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 eaLnBrk="0" hangingPunct="0"/>
            <a:r>
              <a:rPr lang="en-US" sz="2800" dirty="0" smtClean="0">
                <a:solidFill>
                  <a:schemeClr val="bg1"/>
                </a:solidFill>
              </a:rPr>
              <a:t>26  Then </a:t>
            </a:r>
            <a:r>
              <a:rPr lang="en-US" sz="2800" dirty="0">
                <a:solidFill>
                  <a:schemeClr val="bg1"/>
                </a:solidFill>
              </a:rPr>
              <a:t>Jesus told her, </a:t>
            </a:r>
          </a:p>
          <a:p>
            <a:pPr marL="514350" indent="-514350" eaLnBrk="0" hangingPunct="0"/>
            <a:r>
              <a:rPr lang="en-US" sz="2800" b="1" dirty="0" smtClean="0">
                <a:solidFill>
                  <a:srgbClr val="FFC000"/>
                </a:solidFill>
              </a:rPr>
              <a:t>“I </a:t>
            </a:r>
            <a:r>
              <a:rPr lang="en-US" sz="2800" b="1" dirty="0">
                <a:solidFill>
                  <a:srgbClr val="FFC000"/>
                </a:solidFill>
              </a:rPr>
              <a:t>AM the Messiah – </a:t>
            </a:r>
            <a:r>
              <a:rPr lang="en-US" sz="2800" b="1" dirty="0" smtClean="0">
                <a:solidFill>
                  <a:srgbClr val="FFC000"/>
                </a:solidFill>
              </a:rPr>
              <a:t>the One sent from God!”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31748" name="Picture 2" descr="C:\Users\Owner\Documents\Dale's Sermons 7-21-08\Conversations\school lu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127125"/>
            <a:ext cx="41417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533400" y="4437400"/>
            <a:ext cx="8229600" cy="20313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514350" indent="-514350" eaLnBrk="0" hangingPunct="0">
              <a:buFontTx/>
              <a:buAutoNum type="arabicPlain" startAt="28"/>
            </a:pPr>
            <a:r>
              <a:rPr lang="en-US" sz="3200" dirty="0">
                <a:solidFill>
                  <a:schemeClr val="bg1"/>
                </a:solidFill>
              </a:rPr>
              <a:t>Then the woman </a:t>
            </a:r>
            <a:r>
              <a:rPr lang="en-US" sz="3200" dirty="0" smtClean="0">
                <a:solidFill>
                  <a:schemeClr val="bg1"/>
                </a:solidFill>
              </a:rPr>
              <a:t>ran </a:t>
            </a:r>
            <a:r>
              <a:rPr lang="en-US" sz="3200" dirty="0">
                <a:solidFill>
                  <a:schemeClr val="bg1"/>
                </a:solidFill>
              </a:rPr>
              <a:t>back to her </a:t>
            </a:r>
            <a:r>
              <a:rPr lang="en-US" sz="3200" dirty="0" smtClean="0">
                <a:solidFill>
                  <a:schemeClr val="bg1"/>
                </a:solidFill>
              </a:rPr>
              <a:t>family </a:t>
            </a:r>
            <a:r>
              <a:rPr lang="en-US" sz="3200" dirty="0">
                <a:solidFill>
                  <a:schemeClr val="bg1"/>
                </a:solidFill>
              </a:rPr>
              <a:t>saying, </a:t>
            </a:r>
            <a:r>
              <a:rPr lang="en-US" sz="3200" b="1" dirty="0" smtClean="0">
                <a:solidFill>
                  <a:srgbClr val="FFC000"/>
                </a:solidFill>
              </a:rPr>
              <a:t>"</a:t>
            </a:r>
            <a:r>
              <a:rPr lang="en-US" sz="3200" b="1" dirty="0">
                <a:solidFill>
                  <a:srgbClr val="FFC000"/>
                </a:solidFill>
              </a:rPr>
              <a:t>Come and meet a man </a:t>
            </a:r>
            <a:r>
              <a:rPr lang="en-US" sz="3200" b="1" dirty="0" smtClean="0">
                <a:solidFill>
                  <a:srgbClr val="FFC000"/>
                </a:solidFill>
              </a:rPr>
              <a:t>who  told </a:t>
            </a:r>
            <a:r>
              <a:rPr lang="en-US" sz="3200" b="1" dirty="0">
                <a:solidFill>
                  <a:srgbClr val="FFC000"/>
                </a:solidFill>
              </a:rPr>
              <a:t>me everything I ever did!  </a:t>
            </a:r>
          </a:p>
          <a:p>
            <a:pPr marL="514350" indent="-514350" eaLnBrk="0" hangingPunct="0"/>
            <a:r>
              <a:rPr lang="en-US" sz="3200" dirty="0">
                <a:solidFill>
                  <a:srgbClr val="FFFF00"/>
                </a:solidFill>
              </a:rPr>
              <a:t>	</a:t>
            </a:r>
            <a:r>
              <a:rPr lang="en-US" sz="3600" b="1" dirty="0" smtClean="0">
                <a:solidFill>
                  <a:srgbClr val="FFC000"/>
                </a:solidFill>
              </a:rPr>
              <a:t>He </a:t>
            </a:r>
            <a:r>
              <a:rPr lang="en-US" sz="3600" b="1" dirty="0">
                <a:solidFill>
                  <a:srgbClr val="FFC000"/>
                </a:solidFill>
              </a:rPr>
              <a:t>is the Messiah – the Christ !“ </a:t>
            </a:r>
          </a:p>
        </p:txBody>
      </p:sp>
      <p:pic>
        <p:nvPicPr>
          <p:cNvPr id="32771" name="Picture 20" descr="holy ground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3051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9" descr="cross-gi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8" y="1096963"/>
            <a:ext cx="4310062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229600" cy="6461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Decision Time !</a:t>
            </a:r>
            <a:endParaRPr lang="en-US" sz="3600" b="1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1323439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Conversations Count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+mn-lt"/>
              </a:rPr>
              <a:t>John 4</a:t>
            </a:r>
          </a:p>
        </p:txBody>
      </p:sp>
      <p:pic>
        <p:nvPicPr>
          <p:cNvPr id="6" name="Picture 4" descr="C:\Users\Owner\Documents\Dale's Sermons 7-21-08\Conversations\starbucks- new y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76500"/>
            <a:ext cx="57912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Pictures\Conversation Sermon 7-11-10\businessman-comput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11944"/>
            <a:ext cx="4082796" cy="6217456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181600" y="937619"/>
            <a:ext cx="3581400" cy="307776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“I’m not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into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religion.”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Sam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Conversation Sermon 7-11-10\Mike 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4468169" cy="3352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181600" y="1426965"/>
            <a:ext cx="3581400" cy="307776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“I’m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going with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you!”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Mike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Pictures\Conversation Sermon 7-11-10\Felicia 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01662"/>
            <a:ext cx="4897738" cy="3675138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562600" y="1119190"/>
            <a:ext cx="3200400" cy="369331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Your eyes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didn’t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condemn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  me!”</a:t>
            </a:r>
          </a:p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Felicia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257800" y="1295400"/>
            <a:ext cx="3581400" cy="369331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“All I want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to do is go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 smtClean="0">
                <a:solidFill>
                  <a:schemeClr val="bg1"/>
                </a:solidFill>
              </a:rPr>
              <a:t>fishin</a:t>
            </a:r>
            <a:r>
              <a:rPr lang="en-US" sz="4000" dirty="0" smtClean="0">
                <a:solidFill>
                  <a:schemeClr val="bg1"/>
                </a:solidFill>
              </a:rPr>
              <a:t>’ with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someone who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don’t do </a:t>
            </a:r>
            <a:r>
              <a:rPr lang="en-US" sz="4000" dirty="0" err="1" smtClean="0">
                <a:solidFill>
                  <a:schemeClr val="bg1"/>
                </a:solidFill>
              </a:rPr>
              <a:t>dem</a:t>
            </a:r>
            <a:r>
              <a:rPr lang="en-US" sz="4000" dirty="0" smtClean="0">
                <a:solidFill>
                  <a:schemeClr val="bg1"/>
                </a:solidFill>
              </a:rPr>
              <a:t> things!”</a:t>
            </a:r>
          </a:p>
        </p:txBody>
      </p:sp>
      <p:pic>
        <p:nvPicPr>
          <p:cNvPr id="18434" name="Picture 2" descr="C:\Users\Dale\Pictures\Anthony 4-7-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1066800"/>
            <a:ext cx="4029075" cy="457200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28800" y="5562600"/>
            <a:ext cx="175260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Anthony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90600" y="4724400"/>
            <a:ext cx="7467600" cy="123110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“I would be a Christian...            </a:t>
            </a:r>
          </a:p>
          <a:p>
            <a:pPr marL="742950" lvl="8" indent="-74295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…but I’ve been reincarnated!”</a:t>
            </a:r>
          </a:p>
        </p:txBody>
      </p:sp>
      <p:pic>
        <p:nvPicPr>
          <p:cNvPr id="17410" name="Picture 2" descr="C:\Users\Dale\Pictures\Neighborhood meeting 5-3-1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200" y="381000"/>
            <a:ext cx="55880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ale\Desktop\old_pc\Documents\Dale's Sermons 7-21-08\Givers or Takers 9-2-12\82 Calhoun\Outside 82 Calhoun 11-18-1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:\Users\Dale\Desktop\old_pc\Documents\Dale's Sermons 7-21-08\Givers or Takers 9-2-12\82 Calhoun\82 Calhoun 2-6-1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Dale\Desktop\old_pc\Documents\Dale's Sermons 7-21-08\Givers or Takers 9-2-12\82 Calhoun\Outside 82 Calhoun 11-18-1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C:\Users\Dale\Desktop\old_pc\Documents\Dale's Sermons 7-21-08\Givers or Takers 9-2-12\82 Calhoun\Outside 82 Calhoun 11-18-11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ale\Desktop\old_pc\Documents\Dale's Sermons 7-21-08\Givers or Takers 9-2-12\82 Calhoun\82 Calhoun - 4-21-1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C:\Users\Dale\Desktop\old_pc\Documents\Dale's Sermons 7-21-08\Givers or Takers 9-2-12\82 Calhoun\4-14-12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C:\Users\Dale\Desktop\old_pc\Documents\Dale's Sermons 7-21-08\Givers or Takers 9-2-12\82 Calhoun\82 Calhoun - 4-21-1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C:\Users\Dale\Desktop\old_pc\Documents\Dale's Sermons 7-21-08\Givers or Takers 9-2-12\82 Calhoun\Gable Repair 4-7-1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sm Pregnancy Counseling a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2" y="460375"/>
            <a:ext cx="395763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sm Family 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60375"/>
            <a:ext cx="395763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Owner\Pictures\Conversation Sermon 7-11-10\sm-Mentor House - living room 11-2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3886200" cy="2914650"/>
          </a:xfrm>
          <a:prstGeom prst="rect">
            <a:avLst/>
          </a:prstGeom>
          <a:noFill/>
        </p:spPr>
      </p:pic>
      <p:pic>
        <p:nvPicPr>
          <p:cNvPr id="6" name="Picture 9" descr="sm my off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81400"/>
            <a:ext cx="3957637" cy="296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ale\Desktop\old_pc\Documents\Dale's Sermons 7-21-08\Givers or Takers 9-2-12\82 Calhoun\82 Calhoun 8-5-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505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Dale\Desktop\old_pc\Documents\Dale's Sermons 7-21-08\Givers or Takers 9-2-12\82 Calhoun\82 Calhoun 8-5-1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C:\Users\Dale\Desktop\old_pc\Documents\Dale's Sermons 7-21-08\Givers or Takers 9-2-12\82 Calhoun\82 Calhoun 7-9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C:\Users\Dale\Desktop\old_pc\Documents\Dale's Sermons 7-21-08\Givers or Takers 9-2-12\82 Calhoun\82 Calhoun 7-13-1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ale\Desktop\old_pc\Documents\Dale's Sermons 7-21-08\Givers or Takers 9-2-12\82 Calhoun\82 Calhoun - Back Office  11-25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C:\Users\Dale\Desktop\old_pc\Documents\Dale's Sermons 7-21-08\Givers or Takers 9-2-12\82 Calhoun\82 Calhoun - Fireplace Room 11-25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81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C:\Users\Dale\Desktop\old_pc\Documents\Dale's Sermons 7-21-08\Givers or Takers 9-2-12\82 Calhoun\82 Calhoun Front Office (a) 11-25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C:\Users\Dale\Desktop\old_pc\Documents\Dale's Sermons 7-21-08\Givers or Takers 9-2-12\82 Calhoun\KPEP volunteers Restored Newel Post and railing 2-11-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724400" y="-12115800"/>
            <a:ext cx="177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 descr="C:\Users\Dale\Desktop\old_pc\Documents\Dale's Sermons 7-21-08\Givers or Takers 9-2-12\82 Calhoun\KPEP volunteers Restored Newel Post and railing 2-11-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724400" y="-12877800"/>
            <a:ext cx="1093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Dale\Pictures\82 Calhoun 2-4-12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04800"/>
            <a:ext cx="4267200" cy="3200400"/>
          </a:xfrm>
          <a:prstGeom prst="rect">
            <a:avLst/>
          </a:prstGeom>
          <a:noFill/>
        </p:spPr>
      </p:pic>
      <p:pic>
        <p:nvPicPr>
          <p:cNvPr id="16390" name="Picture 6" descr="C:\Users\Dale\Pictures\82 Calhoun 11-25-11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304800"/>
            <a:ext cx="4267200" cy="3200400"/>
          </a:xfrm>
          <a:prstGeom prst="rect">
            <a:avLst/>
          </a:prstGeom>
          <a:noFill/>
        </p:spPr>
      </p:pic>
      <p:pic>
        <p:nvPicPr>
          <p:cNvPr id="16391" name="Picture 7" descr="C:\Users\Dale\Pictures\Andrew discovers hidden room behind chimne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5814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Users\Dale\Desktop\old_pc\Documents\Dale's Sermons 7-21-08\Givers or Takers 9-2-12\82 Calhoun\82 Calhoun 2-4-12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C:\Users\Dale\Desktop\old_pc\Documents\Dale's Sermons 7-21-08\Givers or Takers 9-2-12\82 Calhoun\Old Kitchen 11-25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C:\Users\Dale\Desktop\old_pc\Documents\Dale's Sermons 7-21-08\Givers or Takers 9-2-12\82 Calhoun\Kitchen by Firekeepers 3-22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Dale\Desktop\old_pc\Documents\Dale's Sermons 7-21-08\Givers or Takers 9-2-12\82 Calhoun\82 Calhoun - Entry Room 11-25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04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C:\Users\Dale\Desktop\old_pc\Documents\Dale's Sermons 7-21-08\Givers or Takers 9-2-12\82 Calhoun\KPEP volunteers Restored Newel Post and railing(resized) 2-11-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175" y="816676"/>
            <a:ext cx="1698625" cy="2840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icture 9" descr="C:\Users\Dale\Desktop\old_pc\Documents\Dale's Sermons 7-21-08\Givers or Takers 9-2-12\82 Calhoun\Love Week - VFC- 7-27-12 (10).jpg"/>
          <p:cNvSpPr>
            <a:spLocks noChangeAspect="1" noChangeArrowheads="1"/>
          </p:cNvSpPr>
          <p:nvPr/>
        </p:nvSpPr>
        <p:spPr bwMode="auto">
          <a:xfrm>
            <a:off x="6096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7" name="Picture 11" descr="C:\Users\Dale\Desktop\old_pc\Documents\Dale's Sermons 7-21-08\Givers or Takers 9-2-12\82 Calhoun\Love Week - VFC - 7-28-12 (5).jpg"/>
          <p:cNvSpPr>
            <a:spLocks noChangeAspect="1" noChangeArrowheads="1"/>
          </p:cNvSpPr>
          <p:nvPr/>
        </p:nvSpPr>
        <p:spPr bwMode="auto">
          <a:xfrm>
            <a:off x="49530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1508" name="Picture 2" descr="C:\Users\Dale\Desktop\old_pc\Documents\Dale's Sermons 7-21-08\Givers or Takers 9-2-12\82 Calhoun\82 Calhoun 7-9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505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:\Users\Dale\Desktop\old_pc\Documents\Dale's Sermons 7-21-08\Givers or Takers 9-2-12\82 Calhoun\Love Week - VFC- 7-27-12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C:\Users\Dale\Desktop\old_pc\Documents\Dale's Sermons 7-21-08\Givers or Takers 9-2-12\82 Calhoun\Love Week - VFC - 7-28-12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457200" y="282714"/>
            <a:ext cx="8229600" cy="7078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Conversations Count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457200" y="1600200"/>
            <a:ext cx="8229600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514350"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</a:rPr>
              <a:t>I will </a:t>
            </a:r>
            <a:r>
              <a:rPr lang="en-US" sz="2800" b="1" dirty="0" smtClean="0">
                <a:solidFill>
                  <a:schemeClr val="bg1"/>
                </a:solidFill>
              </a:rPr>
              <a:t>choose</a:t>
            </a:r>
            <a:r>
              <a:rPr lang="en-US" sz="2800" b="1" dirty="0" smtClean="0">
                <a:solidFill>
                  <a:srgbClr val="FFFF00"/>
                </a:solidFill>
              </a:rPr>
              <a:t> three friends.</a:t>
            </a:r>
            <a:endParaRPr lang="en-US" sz="2800" b="1" dirty="0">
              <a:solidFill>
                <a:srgbClr val="FFFF00"/>
              </a:solidFill>
            </a:endParaRPr>
          </a:p>
          <a:p>
            <a:pPr indent="-514350">
              <a:spcBef>
                <a:spcPts val="6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will </a:t>
            </a:r>
            <a:r>
              <a:rPr lang="en-US" sz="2800" b="1" dirty="0" smtClean="0">
                <a:solidFill>
                  <a:schemeClr val="bg1"/>
                </a:solidFill>
              </a:rPr>
              <a:t>keep in </a:t>
            </a:r>
            <a:r>
              <a:rPr lang="en-US" sz="2800" b="1" dirty="0" smtClean="0">
                <a:solidFill>
                  <a:srgbClr val="FFFF00"/>
                </a:solidFill>
              </a:rPr>
              <a:t>contact.</a:t>
            </a:r>
            <a:endParaRPr lang="en-US" sz="2800" b="1" dirty="0">
              <a:solidFill>
                <a:schemeClr val="bg1"/>
              </a:solidFill>
            </a:endParaRPr>
          </a:p>
          <a:p>
            <a:pPr indent="-514350">
              <a:spcBef>
                <a:spcPts val="6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I will </a:t>
            </a:r>
            <a:r>
              <a:rPr lang="en-US" sz="2800" b="1" dirty="0" smtClean="0">
                <a:solidFill>
                  <a:srgbClr val="FFFF00"/>
                </a:solidFill>
              </a:rPr>
              <a:t>pray</a:t>
            </a:r>
            <a:r>
              <a:rPr lang="en-US" sz="2800" b="1" dirty="0" smtClean="0">
                <a:solidFill>
                  <a:schemeClr val="bg1"/>
                </a:solidFill>
              </a:rPr>
              <a:t> for them.</a:t>
            </a:r>
          </a:p>
          <a:p>
            <a:pPr indent="-514350">
              <a:spcBef>
                <a:spcPts val="6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will </a:t>
            </a:r>
            <a:r>
              <a:rPr lang="en-US" sz="2800" b="1" dirty="0" smtClean="0">
                <a:solidFill>
                  <a:srgbClr val="FFFF00"/>
                </a:solidFill>
              </a:rPr>
              <a:t>serve </a:t>
            </a:r>
            <a:r>
              <a:rPr lang="en-US" sz="2800" b="1" dirty="0" smtClean="0">
                <a:solidFill>
                  <a:schemeClr val="bg1"/>
                </a:solidFill>
              </a:rPr>
              <a:t>them.</a:t>
            </a:r>
          </a:p>
          <a:p>
            <a:pPr indent="-514350">
              <a:spcBef>
                <a:spcPts val="600"/>
              </a:spcBef>
            </a:pPr>
            <a:endParaRPr lang="en-US" sz="2800" b="1" dirty="0">
              <a:solidFill>
                <a:schemeClr val="bg1"/>
              </a:solidFill>
            </a:endParaRPr>
          </a:p>
          <a:p>
            <a:pPr indent="-514350" algn="ctr">
              <a:spcBef>
                <a:spcPts val="600"/>
              </a:spcBef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33800" y="3733800"/>
            <a:ext cx="1371600" cy="1219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28800" y="4953000"/>
            <a:ext cx="10668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6200" y="5638800"/>
            <a:ext cx="10668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4953000"/>
            <a:ext cx="10668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819400" y="4648200"/>
            <a:ext cx="990600" cy="533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4"/>
            <a:endCxn id="7" idx="0"/>
          </p:cNvCxnSpPr>
          <p:nvPr/>
        </p:nvCxnSpPr>
        <p:spPr>
          <a:xfrm rot="5400000">
            <a:off x="4076701" y="5295900"/>
            <a:ext cx="685800" cy="31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9200" y="4648200"/>
            <a:ext cx="990600" cy="5334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7" name="TextBox 17"/>
          <p:cNvSpPr txBox="1">
            <a:spLocks noChangeArrowheads="1"/>
          </p:cNvSpPr>
          <p:nvPr/>
        </p:nvSpPr>
        <p:spPr bwMode="auto">
          <a:xfrm>
            <a:off x="3962400" y="3962400"/>
            <a:ext cx="91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ME</a:t>
            </a:r>
          </a:p>
        </p:txBody>
      </p:sp>
      <p:pic>
        <p:nvPicPr>
          <p:cNvPr id="13" name="Picture 2" descr="C:\Users\Owner\Documents\Dale's Sermons 7-21-08\Conversations\Tea Par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7503" y="1600200"/>
            <a:ext cx="353409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F:\Peter Kobs work 10-15-08\Logos- Kobs 9-1-10\Final Logo versions 10-22-08\CityLinC Logo FINAL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33800"/>
            <a:ext cx="33051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381000"/>
            <a:ext cx="8610600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Our Mission  </a:t>
            </a: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We Connect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1.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Children and Youth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Loving Families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2.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Families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Secure Futures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3.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Individuals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Caring Community, and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4.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Community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Personal Faith 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3200400"/>
            <a:ext cx="48768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C000"/>
                </a:solidFill>
              </a:rPr>
              <a:t>Our Ministries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Foster Care &amp; Adoption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Women’s Resource Center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Pathways Counseling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Red Wagon Partners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Stuff-A-Bus Campaign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Second Wind Mentors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800" dirty="0">
                <a:solidFill>
                  <a:schemeClr val="bg1"/>
                </a:solidFill>
              </a:rPr>
              <a:t> Ministry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381000"/>
            <a:ext cx="8610600" cy="6278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Our Vision  </a:t>
            </a:r>
          </a:p>
          <a:p>
            <a:pPr>
              <a:defRPr/>
            </a:pPr>
            <a:endParaRPr lang="en-US" sz="2800" dirty="0">
              <a:solidFill>
                <a:schemeClr val="bg1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We will: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1.  Focus on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Children and Youth 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						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who are high-risk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>   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2.  Fortify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Families</a:t>
            </a:r>
            <a:r>
              <a:rPr lang="en-US" sz="2800" dirty="0">
                <a:latin typeface="Arial Black" pitchFamily="34" charset="0"/>
              </a:rPr>
              <a:t> 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			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who need additional resources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endParaRPr lang="en-US" sz="1200" dirty="0"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 3.  Free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Individuals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to experience </a:t>
            </a:r>
          </a:p>
          <a:p>
            <a:pPr marL="457200" indent="-457200">
              <a:defRPr/>
            </a:pP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				    their God-given potential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endParaRPr lang="en-US" sz="1200" dirty="0"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4.   Facilitate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Community</a:t>
            </a:r>
            <a:r>
              <a:rPr lang="en-US" sz="2800" dirty="0">
                <a:latin typeface="Arial Black" pitchFamily="34" charset="0"/>
              </a:rPr>
              <a:t> </a:t>
            </a:r>
          </a:p>
          <a:p>
            <a:pPr marL="457200" indent="-457200">
              <a:defRPr/>
            </a:pPr>
            <a:r>
              <a:rPr lang="en-US" sz="2800" dirty="0">
                <a:latin typeface="Arial Black" pitchFamily="34" charset="0"/>
              </a:rPr>
              <a:t>				   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where separation exists</a:t>
            </a:r>
            <a:endParaRPr lang="en-US" sz="1200" dirty="0">
              <a:solidFill>
                <a:schemeClr val="bg1"/>
              </a:solidFill>
              <a:latin typeface="Arial Black" pitchFamily="34" charset="0"/>
            </a:endParaRPr>
          </a:p>
          <a:p>
            <a:pPr marL="457200" indent="-457200">
              <a:defRPr/>
            </a:pPr>
            <a:endParaRPr lang="en-US" sz="1200" dirty="0">
              <a:latin typeface="Arial Black" pitchFamily="34" charset="0"/>
            </a:endParaRPr>
          </a:p>
          <a:p>
            <a:pPr marL="457200" indent="-457200">
              <a:defRPr/>
            </a:pPr>
            <a:r>
              <a:rPr lang="en-US" sz="12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  5.  Foster 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Faith </a:t>
            </a:r>
            <a:r>
              <a:rPr lang="en-US" sz="2800" dirty="0">
                <a:solidFill>
                  <a:schemeClr val="bg1"/>
                </a:solidFill>
                <a:latin typeface="Arial Black" pitchFamily="34" charset="0"/>
              </a:rPr>
              <a:t>where there is no hope</a:t>
            </a: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9219" name="Picture 3" descr="F:\Peter Kobs work 10-15-08\Logos- Kobs 9-1-10\Final Logo versions 10-22-08\CityLinC Logo FINAL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76200"/>
            <a:ext cx="19812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Users\Dale\Desktop\old_pc\Documents\Dale's Sermons 7-21-08\Givers or Takers 9-2-12\Stuff-A-Bus\551660_10150246568099984_79006690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C:\Users\Dale\Desktop\old_pc\Documents\Dale's Sermons 7-21-08\Givers or Takers 9-2-12\Stuff-A-Bus\Bus Only Logo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33893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C:\Users\Dale\Desktop\old_pc\Documents\Dale's Sermons 7-21-08\Givers or Takers 9-2-12\Stuff-A-Bus\Stuff-A-Bus 8-14-1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 descr="F:\CityLinC Files 10-26-08\CityLinC\Pictures\Pennfield Varisty Cheerleaders 8-13-08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ale\Desktop\old_pc\Documents\Dale's Sermons 7-21-08\Givers or Takers 9-2-12\Red Wagon\red_wagon_logo_generic_final(Peter 3-23-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"/>
            <a:ext cx="29940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Dale\Desktop\old_pc\Documents\Dale's Sermons 7-21-08\Givers or Takers 9-2-12\Red Wagon\Red Wagon - Breakfast Table 6-9-1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Users\Dale\Desktop\old_pc\Documents\Dale's Sermons 7-21-08\Givers or Takers 9-2-12\Red Wagon\Red Wagon - Salvation Army 7-22-12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C:\Users\Dale\Desktop\old_pc\Documents\Dale's Sermons 7-21-08\Givers or Takers 9-2-12\Red Wagon\Red Wagon - Breakfast Table 6-9-12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429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C:\Users\Dale\Desktop\old_pc\Documents\Dale's Sermons 7-21-08\Givers or Takers 9-2-12\Second Wind Mentors\second_wind_mentors_logo 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D:\CityLinC Files 10-26-08\CityLinC\Pictures\Second Wind  6-26-12\Connction Point 6-26-1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 descr="C:\Users\Dale\Desktop\old_pc\Documents\Dale's Sermons 7-21-08\Givers or Takers 9-2-12\Second Wind Mentors\Connection Point 5-17-12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657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:\Users\Dale\Desktop\old_pc\Documents\Dale's Sermons 7-21-08\Givers or Takers 9-2-12\Second Wind Mentors\Connction Point 6-26-1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7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2103</TotalTime>
  <Words>509</Words>
  <Application>Microsoft Office PowerPoint</Application>
  <PresentationFormat>On-screen Show (4:3)</PresentationFormat>
  <Paragraphs>128</Paragraphs>
  <Slides>44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Default Design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Fitst Assembly of God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Dale Boyer</dc:creator>
  <cp:lastModifiedBy>Dale</cp:lastModifiedBy>
  <cp:revision>559</cp:revision>
  <dcterms:created xsi:type="dcterms:W3CDTF">2008-03-29T21:06:36Z</dcterms:created>
  <dcterms:modified xsi:type="dcterms:W3CDTF">2012-09-16T12:20:33Z</dcterms:modified>
</cp:coreProperties>
</file>