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4" r:id="rId4"/>
    <p:sldId id="266" r:id="rId5"/>
    <p:sldId id="267" r:id="rId6"/>
    <p:sldId id="269" r:id="rId7"/>
    <p:sldId id="270" r:id="rId8"/>
    <p:sldId id="271" r:id="rId9"/>
    <p:sldId id="272" r:id="rId10"/>
    <p:sldId id="273" r:id="rId11"/>
    <p:sldId id="274" r:id="rId12"/>
    <p:sldId id="275" r:id="rId13"/>
    <p:sldId id="276" r:id="rId14"/>
    <p:sldId id="277" r:id="rId15"/>
    <p:sldId id="278" r:id="rId16"/>
    <p:sldId id="279" r:id="rId17"/>
    <p:sldId id="28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69" d="100"/>
          <a:sy n="69" d="100"/>
        </p:scale>
        <p:origin x="60" y="4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2A5E1B-D1D2-4130-867F-4649590B9F09}"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1417794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A5E1B-D1D2-4130-867F-4649590B9F09}"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4129601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A5E1B-D1D2-4130-867F-4649590B9F09}"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422683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2A5E1B-D1D2-4130-867F-4649590B9F09}"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206423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12A5E1B-D1D2-4130-867F-4649590B9F09}" type="datetimeFigureOut">
              <a:rPr lang="en-US" smtClean="0"/>
              <a:t>12/8/2019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2456938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2A5E1B-D1D2-4130-867F-4649590B9F09}"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3931606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2A5E1B-D1D2-4130-867F-4649590B9F09}" type="datetimeFigureOut">
              <a:rPr lang="en-US" smtClean="0"/>
              <a:t>12/8/2019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3873270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2A5E1B-D1D2-4130-867F-4649590B9F09}" type="datetimeFigureOut">
              <a:rPr lang="en-US" smtClean="0"/>
              <a:t>12/8/2019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4159528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2A5E1B-D1D2-4130-867F-4649590B9F09}" type="datetimeFigureOut">
              <a:rPr lang="en-US" smtClean="0"/>
              <a:t>12/8/2019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6506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2A5E1B-D1D2-4130-867F-4649590B9F09}"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262042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12A5E1B-D1D2-4130-867F-4649590B9F09}" type="datetimeFigureOut">
              <a:rPr lang="en-US" smtClean="0"/>
              <a:t>12/8/2019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CA79F2-A9C3-4F54-989F-750CEB518669}" type="slidenum">
              <a:rPr lang="en-US" smtClean="0"/>
              <a:t>‹#›</a:t>
            </a:fld>
            <a:endParaRPr lang="en-US"/>
          </a:p>
        </p:txBody>
      </p:sp>
    </p:spTree>
    <p:extLst>
      <p:ext uri="{BB962C8B-B14F-4D97-AF65-F5344CB8AC3E}">
        <p14:creationId xmlns:p14="http://schemas.microsoft.com/office/powerpoint/2010/main" val="3107217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2A5E1B-D1D2-4130-867F-4649590B9F09}" type="datetimeFigureOut">
              <a:rPr lang="en-US" smtClean="0"/>
              <a:t>12/8/2019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CA79F2-A9C3-4F54-989F-750CEB518669}" type="slidenum">
              <a:rPr lang="en-US" smtClean="0"/>
              <a:t>‹#›</a:t>
            </a:fld>
            <a:endParaRPr lang="en-US"/>
          </a:p>
        </p:txBody>
      </p:sp>
    </p:spTree>
    <p:extLst>
      <p:ext uri="{BB962C8B-B14F-4D97-AF65-F5344CB8AC3E}">
        <p14:creationId xmlns:p14="http://schemas.microsoft.com/office/powerpoint/2010/main" val="1503233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22363"/>
            <a:ext cx="12170833" cy="5695950"/>
          </a:xfrm>
          <a:prstGeom prst="rect">
            <a:avLst/>
          </a:prstGeom>
        </p:spPr>
      </p:pic>
      <p:sp>
        <p:nvSpPr>
          <p:cNvPr id="5" name="TextBox 4"/>
          <p:cNvSpPr txBox="1"/>
          <p:nvPr/>
        </p:nvSpPr>
        <p:spPr>
          <a:xfrm>
            <a:off x="4087094" y="207818"/>
            <a:ext cx="4100945" cy="1015663"/>
          </a:xfrm>
          <a:prstGeom prst="rect">
            <a:avLst/>
          </a:prstGeom>
          <a:noFill/>
        </p:spPr>
        <p:txBody>
          <a:bodyPr wrap="square" rtlCol="0">
            <a:spAutoFit/>
          </a:bodyPr>
          <a:lstStyle/>
          <a:p>
            <a:r>
              <a:rPr lang="en-US" sz="6000" dirty="0" smtClean="0">
                <a:solidFill>
                  <a:srgbClr val="FF0000"/>
                </a:solidFill>
              </a:rPr>
              <a:t>Last Sunday</a:t>
            </a:r>
            <a:endParaRPr lang="en-US" sz="6000" dirty="0">
              <a:solidFill>
                <a:srgbClr val="FF0000"/>
              </a:solidFill>
            </a:endParaRPr>
          </a:p>
        </p:txBody>
      </p:sp>
    </p:spTree>
    <p:extLst>
      <p:ext uri="{BB962C8B-B14F-4D97-AF65-F5344CB8AC3E}">
        <p14:creationId xmlns:p14="http://schemas.microsoft.com/office/powerpoint/2010/main" val="1768718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5659582"/>
          </a:xfrm>
        </p:spPr>
        <p:txBody>
          <a:bodyPr>
            <a:normAutofit/>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Is your life filled with trouble and problems?</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Be filled with </a:t>
            </a:r>
            <a:r>
              <a:rPr lang="en-US" sz="4000" b="1" dirty="0" smtClean="0">
                <a:solidFill>
                  <a:srgbClr val="FF0000"/>
                </a:solidFill>
                <a:latin typeface="Arial" panose="020B0604020202020204" pitchFamily="34" charset="0"/>
                <a:cs typeface="Arial" panose="020B0604020202020204" pitchFamily="34" charset="0"/>
              </a:rPr>
              <a:t>JOY! </a:t>
            </a:r>
            <a:r>
              <a:rPr lang="en-US" sz="4000" b="1" dirty="0" smtClean="0">
                <a:latin typeface="Arial" panose="020B0604020202020204" pitchFamily="34" charset="0"/>
                <a:cs typeface="Arial" panose="020B0604020202020204" pitchFamily="34" charset="0"/>
              </a:rPr>
              <a:t>When your way is rough, your patience has a chance to grow! So let it grow  and don’t try to squirm out of your problems. When your patience is in full bloom,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then you will be ready for anything.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Strong on the inside! Full and complete!</a:t>
            </a: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4821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2424546"/>
          </a:xfrm>
        </p:spPr>
        <p:txBody>
          <a:bodyPr>
            <a:normAutofit/>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Is your life filled with trouble and problems?</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
        <p:nvSpPr>
          <p:cNvPr id="5" name="TextBox 4"/>
          <p:cNvSpPr txBox="1"/>
          <p:nvPr/>
        </p:nvSpPr>
        <p:spPr>
          <a:xfrm>
            <a:off x="4142512" y="5957456"/>
            <a:ext cx="3699164" cy="523220"/>
          </a:xfrm>
          <a:prstGeom prst="rect">
            <a:avLst/>
          </a:prstGeom>
          <a:noFill/>
          <a:ln w="28575">
            <a:solidFill>
              <a:schemeClr val="tx1"/>
            </a:solidFill>
          </a:ln>
        </p:spPr>
        <p:txBody>
          <a:bodyPr wrap="square" rtlCol="0">
            <a:spAutoFit/>
          </a:bodyPr>
          <a:lstStyle/>
          <a:p>
            <a:pPr algn="ctr"/>
            <a:r>
              <a:rPr lang="en-US" sz="2800" b="1" dirty="0" smtClean="0"/>
              <a:t>Trouble &amp; Problems</a:t>
            </a:r>
            <a:endParaRPr lang="en-US" sz="2800" b="1" dirty="0"/>
          </a:p>
        </p:txBody>
      </p:sp>
    </p:spTree>
    <p:extLst>
      <p:ext uri="{BB962C8B-B14F-4D97-AF65-F5344CB8AC3E}">
        <p14:creationId xmlns:p14="http://schemas.microsoft.com/office/powerpoint/2010/main" val="4226493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2964873"/>
          </a:xfrm>
        </p:spPr>
        <p:txBody>
          <a:bodyPr>
            <a:normAutofit/>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Is your life filled with trouble and problems?</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Be filled with </a:t>
            </a:r>
            <a:r>
              <a:rPr lang="en-US" sz="4000" b="1" dirty="0" smtClean="0">
                <a:solidFill>
                  <a:srgbClr val="FF0000"/>
                </a:solidFill>
                <a:latin typeface="Arial" panose="020B0604020202020204" pitchFamily="34" charset="0"/>
                <a:cs typeface="Arial" panose="020B0604020202020204" pitchFamily="34" charset="0"/>
              </a:rPr>
              <a:t>JOY!</a:t>
            </a: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
        <p:nvSpPr>
          <p:cNvPr id="5" name="TextBox 4"/>
          <p:cNvSpPr txBox="1"/>
          <p:nvPr/>
        </p:nvSpPr>
        <p:spPr>
          <a:xfrm>
            <a:off x="4142512" y="5957456"/>
            <a:ext cx="3699164" cy="523220"/>
          </a:xfrm>
          <a:prstGeom prst="rect">
            <a:avLst/>
          </a:prstGeom>
          <a:noFill/>
          <a:ln w="28575">
            <a:solidFill>
              <a:schemeClr val="tx1"/>
            </a:solidFill>
          </a:ln>
        </p:spPr>
        <p:txBody>
          <a:bodyPr wrap="square" rtlCol="0">
            <a:spAutoFit/>
          </a:bodyPr>
          <a:lstStyle/>
          <a:p>
            <a:pPr algn="ctr"/>
            <a:r>
              <a:rPr lang="en-US" sz="2800" b="1" dirty="0" smtClean="0"/>
              <a:t>Trouble &amp; Problems</a:t>
            </a:r>
            <a:endParaRPr lang="en-US" sz="2800" b="1" dirty="0"/>
          </a:p>
        </p:txBody>
      </p:sp>
      <p:sp>
        <p:nvSpPr>
          <p:cNvPr id="4" name="TextBox 3"/>
          <p:cNvSpPr txBox="1"/>
          <p:nvPr/>
        </p:nvSpPr>
        <p:spPr>
          <a:xfrm>
            <a:off x="4142512" y="5434236"/>
            <a:ext cx="3699164" cy="523220"/>
          </a:xfrm>
          <a:prstGeom prst="rect">
            <a:avLst/>
          </a:prstGeom>
          <a:noFill/>
          <a:ln w="28575">
            <a:solidFill>
              <a:schemeClr val="tx1"/>
            </a:solidFill>
          </a:ln>
        </p:spPr>
        <p:txBody>
          <a:bodyPr wrap="square" rtlCol="0">
            <a:spAutoFit/>
          </a:bodyPr>
          <a:lstStyle/>
          <a:p>
            <a:pPr algn="ctr"/>
            <a:r>
              <a:rPr lang="en-US" sz="2800" b="1" dirty="0" smtClean="0">
                <a:solidFill>
                  <a:srgbClr val="FF0000"/>
                </a:solidFill>
              </a:rPr>
              <a:t>JOY</a:t>
            </a:r>
            <a:endParaRPr lang="en-US" sz="2800" b="1" dirty="0">
              <a:solidFill>
                <a:srgbClr val="FF0000"/>
              </a:solidFill>
            </a:endParaRPr>
          </a:p>
        </p:txBody>
      </p:sp>
    </p:spTree>
    <p:extLst>
      <p:ext uri="{BB962C8B-B14F-4D97-AF65-F5344CB8AC3E}">
        <p14:creationId xmlns:p14="http://schemas.microsoft.com/office/powerpoint/2010/main" val="1346871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985" y="853261"/>
            <a:ext cx="12192000" cy="2964873"/>
          </a:xfrm>
        </p:spPr>
        <p:txBody>
          <a:bodyPr>
            <a:normAutofit fontScale="90000"/>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When your way is rough,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your PATIENCE has a chance to grow.</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So let it grow and don’t try to squirm out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of your problems!</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
        <p:nvSpPr>
          <p:cNvPr id="5" name="TextBox 4"/>
          <p:cNvSpPr txBox="1"/>
          <p:nvPr/>
        </p:nvSpPr>
        <p:spPr>
          <a:xfrm>
            <a:off x="4142512" y="5957456"/>
            <a:ext cx="3699164" cy="523220"/>
          </a:xfrm>
          <a:prstGeom prst="rect">
            <a:avLst/>
          </a:prstGeom>
          <a:noFill/>
          <a:ln w="28575">
            <a:solidFill>
              <a:schemeClr val="tx1"/>
            </a:solidFill>
          </a:ln>
        </p:spPr>
        <p:txBody>
          <a:bodyPr wrap="square" rtlCol="0">
            <a:spAutoFit/>
          </a:bodyPr>
          <a:lstStyle/>
          <a:p>
            <a:pPr algn="ctr"/>
            <a:r>
              <a:rPr lang="en-US" sz="2800" b="1" dirty="0" smtClean="0"/>
              <a:t>Trouble &amp; Problems</a:t>
            </a:r>
            <a:endParaRPr lang="en-US" sz="2800" b="1" dirty="0"/>
          </a:p>
        </p:txBody>
      </p:sp>
      <p:sp>
        <p:nvSpPr>
          <p:cNvPr id="4" name="TextBox 3"/>
          <p:cNvSpPr txBox="1"/>
          <p:nvPr/>
        </p:nvSpPr>
        <p:spPr>
          <a:xfrm>
            <a:off x="4142512" y="5434236"/>
            <a:ext cx="3699164" cy="523220"/>
          </a:xfrm>
          <a:prstGeom prst="rect">
            <a:avLst/>
          </a:prstGeom>
          <a:noFill/>
          <a:ln w="28575">
            <a:solidFill>
              <a:schemeClr val="tx1"/>
            </a:solidFill>
          </a:ln>
        </p:spPr>
        <p:txBody>
          <a:bodyPr wrap="square" rtlCol="0">
            <a:spAutoFit/>
          </a:bodyPr>
          <a:lstStyle/>
          <a:p>
            <a:pPr algn="ctr"/>
            <a:r>
              <a:rPr lang="en-US" sz="2800" b="1" dirty="0" smtClean="0">
                <a:solidFill>
                  <a:srgbClr val="FF0000"/>
                </a:solidFill>
              </a:rPr>
              <a:t>JOY</a:t>
            </a:r>
            <a:endParaRPr lang="en-US" sz="2800" b="1" dirty="0">
              <a:solidFill>
                <a:srgbClr val="FF0000"/>
              </a:solidFill>
            </a:endParaRPr>
          </a:p>
        </p:txBody>
      </p:sp>
      <p:sp>
        <p:nvSpPr>
          <p:cNvPr id="6" name="TextBox 5"/>
          <p:cNvSpPr txBox="1"/>
          <p:nvPr/>
        </p:nvSpPr>
        <p:spPr>
          <a:xfrm>
            <a:off x="4142512" y="4911016"/>
            <a:ext cx="3699164" cy="523220"/>
          </a:xfrm>
          <a:prstGeom prst="rect">
            <a:avLst/>
          </a:prstGeom>
          <a:noFill/>
          <a:ln w="28575">
            <a:solidFill>
              <a:schemeClr val="tx1"/>
            </a:solidFill>
          </a:ln>
        </p:spPr>
        <p:txBody>
          <a:bodyPr wrap="square" rtlCol="0">
            <a:spAutoFit/>
          </a:bodyPr>
          <a:lstStyle/>
          <a:p>
            <a:pPr algn="ctr"/>
            <a:r>
              <a:rPr lang="en-US" sz="2800" b="1" dirty="0" smtClean="0"/>
              <a:t>Patience</a:t>
            </a:r>
            <a:endParaRPr lang="en-US" sz="2800" b="1" dirty="0"/>
          </a:p>
        </p:txBody>
      </p:sp>
    </p:spTree>
    <p:extLst>
      <p:ext uri="{BB962C8B-B14F-4D97-AF65-F5344CB8AC3E}">
        <p14:creationId xmlns:p14="http://schemas.microsoft.com/office/powerpoint/2010/main" val="376445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12933"/>
            <a:ext cx="12192000" cy="2964873"/>
          </a:xfrm>
        </p:spPr>
        <p:txBody>
          <a:bodyPr>
            <a:normAutofit/>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When your patience is in full bloom,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then you will be ready for anything!</a:t>
            </a: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
        <p:nvSpPr>
          <p:cNvPr id="5" name="TextBox 4"/>
          <p:cNvSpPr txBox="1"/>
          <p:nvPr/>
        </p:nvSpPr>
        <p:spPr>
          <a:xfrm>
            <a:off x="4142512" y="5957456"/>
            <a:ext cx="3699164" cy="523220"/>
          </a:xfrm>
          <a:prstGeom prst="rect">
            <a:avLst/>
          </a:prstGeom>
          <a:noFill/>
          <a:ln w="28575">
            <a:solidFill>
              <a:schemeClr val="tx1"/>
            </a:solidFill>
          </a:ln>
        </p:spPr>
        <p:txBody>
          <a:bodyPr wrap="square" rtlCol="0">
            <a:spAutoFit/>
          </a:bodyPr>
          <a:lstStyle/>
          <a:p>
            <a:pPr algn="ctr"/>
            <a:r>
              <a:rPr lang="en-US" sz="2800" b="1" dirty="0" smtClean="0"/>
              <a:t>Trouble &amp; Problems</a:t>
            </a:r>
            <a:endParaRPr lang="en-US" sz="2800" b="1" dirty="0"/>
          </a:p>
        </p:txBody>
      </p:sp>
      <p:sp>
        <p:nvSpPr>
          <p:cNvPr id="4" name="TextBox 3"/>
          <p:cNvSpPr txBox="1"/>
          <p:nvPr/>
        </p:nvSpPr>
        <p:spPr>
          <a:xfrm>
            <a:off x="4142512" y="5434236"/>
            <a:ext cx="3699164" cy="523220"/>
          </a:xfrm>
          <a:prstGeom prst="rect">
            <a:avLst/>
          </a:prstGeom>
          <a:noFill/>
          <a:ln w="28575">
            <a:solidFill>
              <a:schemeClr val="tx1"/>
            </a:solidFill>
          </a:ln>
        </p:spPr>
        <p:txBody>
          <a:bodyPr wrap="square" rtlCol="0">
            <a:spAutoFit/>
          </a:bodyPr>
          <a:lstStyle/>
          <a:p>
            <a:pPr algn="ctr"/>
            <a:r>
              <a:rPr lang="en-US" sz="2800" b="1" dirty="0" smtClean="0">
                <a:solidFill>
                  <a:srgbClr val="FF0000"/>
                </a:solidFill>
              </a:rPr>
              <a:t>JOY</a:t>
            </a:r>
            <a:endParaRPr lang="en-US" sz="2800" b="1" dirty="0">
              <a:solidFill>
                <a:srgbClr val="FF0000"/>
              </a:solidFill>
            </a:endParaRPr>
          </a:p>
        </p:txBody>
      </p:sp>
      <p:sp>
        <p:nvSpPr>
          <p:cNvPr id="6" name="TextBox 5"/>
          <p:cNvSpPr txBox="1"/>
          <p:nvPr/>
        </p:nvSpPr>
        <p:spPr>
          <a:xfrm>
            <a:off x="4142512" y="4911016"/>
            <a:ext cx="3699164" cy="523220"/>
          </a:xfrm>
          <a:prstGeom prst="rect">
            <a:avLst/>
          </a:prstGeom>
          <a:noFill/>
          <a:ln w="28575">
            <a:solidFill>
              <a:schemeClr val="tx1"/>
            </a:solidFill>
          </a:ln>
        </p:spPr>
        <p:txBody>
          <a:bodyPr wrap="square" rtlCol="0">
            <a:spAutoFit/>
          </a:bodyPr>
          <a:lstStyle/>
          <a:p>
            <a:pPr algn="ctr"/>
            <a:r>
              <a:rPr lang="en-US" sz="2800" b="1" dirty="0" smtClean="0"/>
              <a:t>Patience</a:t>
            </a:r>
            <a:endParaRPr lang="en-US" sz="2800" b="1" dirty="0"/>
          </a:p>
        </p:txBody>
      </p:sp>
      <p:sp>
        <p:nvSpPr>
          <p:cNvPr id="7" name="TextBox 6"/>
          <p:cNvSpPr txBox="1"/>
          <p:nvPr/>
        </p:nvSpPr>
        <p:spPr>
          <a:xfrm>
            <a:off x="4142512" y="4372709"/>
            <a:ext cx="3699164" cy="523220"/>
          </a:xfrm>
          <a:prstGeom prst="rect">
            <a:avLst/>
          </a:prstGeom>
          <a:noFill/>
          <a:ln w="28575">
            <a:solidFill>
              <a:schemeClr val="tx1"/>
            </a:solidFill>
          </a:ln>
        </p:spPr>
        <p:txBody>
          <a:bodyPr wrap="square" rtlCol="0">
            <a:spAutoFit/>
          </a:bodyPr>
          <a:lstStyle/>
          <a:p>
            <a:pPr algn="ctr"/>
            <a:r>
              <a:rPr lang="en-US" sz="2800" b="1" dirty="0" smtClean="0"/>
              <a:t>Ready for Anything</a:t>
            </a:r>
            <a:endParaRPr lang="en-US" sz="2800" b="1" dirty="0"/>
          </a:p>
        </p:txBody>
      </p:sp>
    </p:spTree>
    <p:extLst>
      <p:ext uri="{BB962C8B-B14F-4D97-AF65-F5344CB8AC3E}">
        <p14:creationId xmlns:p14="http://schemas.microsoft.com/office/powerpoint/2010/main" val="2009096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12933"/>
            <a:ext cx="12192000" cy="2964873"/>
          </a:xfrm>
        </p:spPr>
        <p:txBody>
          <a:bodyPr>
            <a:normAutofit/>
          </a:bodyPr>
          <a:lstStyle/>
          <a:p>
            <a:r>
              <a:rPr lang="en-US" sz="4000" b="1" dirty="0" smtClean="0">
                <a:latin typeface="Arial" panose="020B0604020202020204" pitchFamily="34" charset="0"/>
                <a:cs typeface="Arial" panose="020B0604020202020204" pitchFamily="34" charset="0"/>
              </a:rPr>
              <a:t>James 1:2-4</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Strong on the inside!</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Full and complete!</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
            </a:r>
            <a:br>
              <a:rPr lang="en-US" sz="4000" b="1" dirty="0" smtClean="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sp>
        <p:nvSpPr>
          <p:cNvPr id="5" name="TextBox 4"/>
          <p:cNvSpPr txBox="1"/>
          <p:nvPr/>
        </p:nvSpPr>
        <p:spPr>
          <a:xfrm>
            <a:off x="4142512" y="5957456"/>
            <a:ext cx="3699164" cy="523220"/>
          </a:xfrm>
          <a:prstGeom prst="rect">
            <a:avLst/>
          </a:prstGeom>
          <a:noFill/>
          <a:ln w="28575">
            <a:solidFill>
              <a:schemeClr val="tx1"/>
            </a:solidFill>
          </a:ln>
        </p:spPr>
        <p:txBody>
          <a:bodyPr wrap="square" rtlCol="0">
            <a:spAutoFit/>
          </a:bodyPr>
          <a:lstStyle/>
          <a:p>
            <a:pPr algn="ctr"/>
            <a:r>
              <a:rPr lang="en-US" sz="2800" b="1" dirty="0" smtClean="0"/>
              <a:t>Trouble &amp; Problems</a:t>
            </a:r>
            <a:endParaRPr lang="en-US" sz="2800" b="1" dirty="0"/>
          </a:p>
        </p:txBody>
      </p:sp>
      <p:sp>
        <p:nvSpPr>
          <p:cNvPr id="4" name="TextBox 3"/>
          <p:cNvSpPr txBox="1"/>
          <p:nvPr/>
        </p:nvSpPr>
        <p:spPr>
          <a:xfrm>
            <a:off x="4142512" y="5434236"/>
            <a:ext cx="3699164" cy="523220"/>
          </a:xfrm>
          <a:prstGeom prst="rect">
            <a:avLst/>
          </a:prstGeom>
          <a:noFill/>
          <a:ln w="28575">
            <a:solidFill>
              <a:schemeClr val="tx1"/>
            </a:solidFill>
          </a:ln>
        </p:spPr>
        <p:txBody>
          <a:bodyPr wrap="square" rtlCol="0">
            <a:spAutoFit/>
          </a:bodyPr>
          <a:lstStyle/>
          <a:p>
            <a:pPr algn="ctr"/>
            <a:r>
              <a:rPr lang="en-US" sz="2800" b="1" dirty="0" smtClean="0">
                <a:solidFill>
                  <a:srgbClr val="FF0000"/>
                </a:solidFill>
              </a:rPr>
              <a:t>JOY</a:t>
            </a:r>
            <a:endParaRPr lang="en-US" sz="2800" b="1" dirty="0">
              <a:solidFill>
                <a:srgbClr val="FF0000"/>
              </a:solidFill>
            </a:endParaRPr>
          </a:p>
        </p:txBody>
      </p:sp>
      <p:sp>
        <p:nvSpPr>
          <p:cNvPr id="6" name="TextBox 5"/>
          <p:cNvSpPr txBox="1"/>
          <p:nvPr/>
        </p:nvSpPr>
        <p:spPr>
          <a:xfrm>
            <a:off x="4142512" y="4911016"/>
            <a:ext cx="3699164" cy="523220"/>
          </a:xfrm>
          <a:prstGeom prst="rect">
            <a:avLst/>
          </a:prstGeom>
          <a:noFill/>
          <a:ln w="28575">
            <a:solidFill>
              <a:schemeClr val="tx1"/>
            </a:solidFill>
          </a:ln>
        </p:spPr>
        <p:txBody>
          <a:bodyPr wrap="square" rtlCol="0">
            <a:spAutoFit/>
          </a:bodyPr>
          <a:lstStyle/>
          <a:p>
            <a:pPr algn="ctr"/>
            <a:r>
              <a:rPr lang="en-US" sz="2800" b="1" dirty="0" smtClean="0"/>
              <a:t>Patience</a:t>
            </a:r>
            <a:endParaRPr lang="en-US" sz="2800" b="1" dirty="0"/>
          </a:p>
        </p:txBody>
      </p:sp>
      <p:sp>
        <p:nvSpPr>
          <p:cNvPr id="7" name="TextBox 6"/>
          <p:cNvSpPr txBox="1"/>
          <p:nvPr/>
        </p:nvSpPr>
        <p:spPr>
          <a:xfrm>
            <a:off x="4142512" y="4372709"/>
            <a:ext cx="3699164" cy="523220"/>
          </a:xfrm>
          <a:prstGeom prst="rect">
            <a:avLst/>
          </a:prstGeom>
          <a:noFill/>
          <a:ln w="28575">
            <a:solidFill>
              <a:schemeClr val="tx1"/>
            </a:solidFill>
          </a:ln>
        </p:spPr>
        <p:txBody>
          <a:bodyPr wrap="square" rtlCol="0">
            <a:spAutoFit/>
          </a:bodyPr>
          <a:lstStyle/>
          <a:p>
            <a:pPr algn="ctr"/>
            <a:r>
              <a:rPr lang="en-US" sz="2800" b="1" dirty="0" smtClean="0"/>
              <a:t>Ready for Anything</a:t>
            </a:r>
            <a:endParaRPr lang="en-US" sz="2800" b="1" dirty="0"/>
          </a:p>
        </p:txBody>
      </p:sp>
      <p:sp>
        <p:nvSpPr>
          <p:cNvPr id="8" name="TextBox 7"/>
          <p:cNvSpPr txBox="1"/>
          <p:nvPr/>
        </p:nvSpPr>
        <p:spPr>
          <a:xfrm>
            <a:off x="4142512" y="3277806"/>
            <a:ext cx="3699164" cy="523220"/>
          </a:xfrm>
          <a:prstGeom prst="rect">
            <a:avLst/>
          </a:prstGeom>
          <a:noFill/>
          <a:ln w="28575">
            <a:solidFill>
              <a:schemeClr val="tx1"/>
            </a:solidFill>
          </a:ln>
        </p:spPr>
        <p:txBody>
          <a:bodyPr wrap="square" rtlCol="0">
            <a:spAutoFit/>
          </a:bodyPr>
          <a:lstStyle/>
          <a:p>
            <a:pPr algn="ctr"/>
            <a:r>
              <a:rPr lang="en-US" sz="2800" b="1" dirty="0" smtClean="0"/>
              <a:t>Full &amp; Complete</a:t>
            </a:r>
            <a:endParaRPr lang="en-US" sz="2800" b="1" dirty="0"/>
          </a:p>
        </p:txBody>
      </p:sp>
      <p:sp>
        <p:nvSpPr>
          <p:cNvPr id="9" name="TextBox 8"/>
          <p:cNvSpPr txBox="1"/>
          <p:nvPr/>
        </p:nvSpPr>
        <p:spPr>
          <a:xfrm>
            <a:off x="4142512" y="3849489"/>
            <a:ext cx="3699164" cy="523220"/>
          </a:xfrm>
          <a:prstGeom prst="rect">
            <a:avLst/>
          </a:prstGeom>
          <a:noFill/>
          <a:ln w="28575">
            <a:solidFill>
              <a:schemeClr val="tx1"/>
            </a:solidFill>
          </a:ln>
        </p:spPr>
        <p:txBody>
          <a:bodyPr wrap="square" rtlCol="0">
            <a:spAutoFit/>
          </a:bodyPr>
          <a:lstStyle/>
          <a:p>
            <a:pPr algn="ctr"/>
            <a:r>
              <a:rPr lang="en-US" sz="2800" b="1" dirty="0" smtClean="0"/>
              <a:t>Strong on the inside</a:t>
            </a:r>
            <a:endParaRPr lang="en-US" sz="2800" b="1" dirty="0"/>
          </a:p>
        </p:txBody>
      </p:sp>
    </p:spTree>
    <p:extLst>
      <p:ext uri="{BB962C8B-B14F-4D97-AF65-F5344CB8AC3E}">
        <p14:creationId xmlns:p14="http://schemas.microsoft.com/office/powerpoint/2010/main" val="42862614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83528" y="2396833"/>
            <a:ext cx="6068291" cy="5250876"/>
          </a:xfrm>
        </p:spPr>
        <p:txBody>
          <a:bodyPr>
            <a:normAutofit fontScale="90000"/>
          </a:bodyPr>
          <a:lstStyle/>
          <a:p>
            <a:pPr algn="l"/>
            <a:r>
              <a:rPr lang="en-US" sz="8000" b="1" dirty="0" smtClean="0">
                <a:latin typeface="Arial" panose="020B0604020202020204" pitchFamily="34" charset="0"/>
                <a:cs typeface="Arial" panose="020B0604020202020204" pitchFamily="34" charset="0"/>
              </a:rPr>
              <a:t> </a:t>
            </a:r>
            <a:r>
              <a:rPr lang="en-US" sz="14400" b="1" dirty="0" smtClean="0">
                <a:solidFill>
                  <a:srgbClr val="FF0000"/>
                </a:solidFill>
                <a:latin typeface="Arial" panose="020B0604020202020204" pitchFamily="34" charset="0"/>
                <a:cs typeface="Arial" panose="020B0604020202020204" pitchFamily="34" charset="0"/>
              </a:rPr>
              <a:t>J</a:t>
            </a:r>
            <a:r>
              <a:rPr lang="en-US" sz="14400" b="1" dirty="0" smtClean="0">
                <a:latin typeface="Arial" panose="020B0604020202020204" pitchFamily="34" charset="0"/>
                <a:cs typeface="Arial" panose="020B0604020202020204" pitchFamily="34" charset="0"/>
              </a:rPr>
              <a:t>esus</a:t>
            </a:r>
            <a:r>
              <a:rPr lang="en-US" sz="14400" b="1" dirty="0" smtClean="0">
                <a:solidFill>
                  <a:srgbClr val="FF0000"/>
                </a:solidFill>
                <a:latin typeface="Arial" panose="020B0604020202020204" pitchFamily="34" charset="0"/>
                <a:cs typeface="Arial" panose="020B0604020202020204" pitchFamily="34" charset="0"/>
              </a:rPr>
              <a:t/>
            </a:r>
            <a:br>
              <a:rPr lang="en-US" sz="14400" b="1" dirty="0" smtClean="0">
                <a:solidFill>
                  <a:srgbClr val="FF0000"/>
                </a:solidFill>
                <a:latin typeface="Arial" panose="020B0604020202020204" pitchFamily="34" charset="0"/>
                <a:cs typeface="Arial" panose="020B0604020202020204" pitchFamily="34" charset="0"/>
              </a:rPr>
            </a:br>
            <a:r>
              <a:rPr lang="en-US" sz="14400" b="1" dirty="0" smtClean="0">
                <a:solidFill>
                  <a:srgbClr val="FF0000"/>
                </a:solidFill>
                <a:latin typeface="Arial" panose="020B0604020202020204" pitchFamily="34" charset="0"/>
                <a:cs typeface="Arial" panose="020B0604020202020204" pitchFamily="34" charset="0"/>
              </a:rPr>
              <a:t>O</a:t>
            </a:r>
            <a:r>
              <a:rPr lang="en-US" sz="14400" b="1" dirty="0" smtClean="0">
                <a:latin typeface="Arial" panose="020B0604020202020204" pitchFamily="34" charset="0"/>
                <a:cs typeface="Arial" panose="020B0604020202020204" pitchFamily="34" charset="0"/>
              </a:rPr>
              <a:t>thers</a:t>
            </a:r>
            <a:r>
              <a:rPr lang="en-US" sz="14400" b="1" dirty="0" smtClean="0">
                <a:solidFill>
                  <a:srgbClr val="FF0000"/>
                </a:solidFill>
                <a:latin typeface="Arial" panose="020B0604020202020204" pitchFamily="34" charset="0"/>
                <a:cs typeface="Arial" panose="020B0604020202020204" pitchFamily="34" charset="0"/>
              </a:rPr>
              <a:t/>
            </a:r>
            <a:br>
              <a:rPr lang="en-US" sz="14400" b="1" dirty="0" smtClean="0">
                <a:solidFill>
                  <a:srgbClr val="FF0000"/>
                </a:solidFill>
                <a:latin typeface="Arial" panose="020B0604020202020204" pitchFamily="34" charset="0"/>
                <a:cs typeface="Arial" panose="020B0604020202020204" pitchFamily="34" charset="0"/>
              </a:rPr>
            </a:br>
            <a:r>
              <a:rPr lang="en-US" sz="14400" b="1" dirty="0" smtClean="0">
                <a:solidFill>
                  <a:srgbClr val="FF0000"/>
                </a:solidFill>
                <a:latin typeface="Arial" panose="020B0604020202020204" pitchFamily="34" charset="0"/>
                <a:cs typeface="Arial" panose="020B0604020202020204" pitchFamily="34" charset="0"/>
              </a:rPr>
              <a:t>Y</a:t>
            </a:r>
            <a:r>
              <a:rPr lang="en-US" sz="14400" b="1" dirty="0" smtClean="0">
                <a:latin typeface="Arial" panose="020B0604020202020204" pitchFamily="34" charset="0"/>
                <a:cs typeface="Arial" panose="020B0604020202020204" pitchFamily="34" charset="0"/>
              </a:rPr>
              <a:t>o</a:t>
            </a:r>
            <a:r>
              <a:rPr lang="en-US" sz="14400" b="1" dirty="0">
                <a:latin typeface="Arial" panose="020B0604020202020204" pitchFamily="34" charset="0"/>
                <a:cs typeface="Arial" panose="020B0604020202020204" pitchFamily="34" charset="0"/>
              </a:rPr>
              <a:t>u</a:t>
            </a:r>
            <a:r>
              <a:rPr lang="en-US" sz="14400" b="1" dirty="0" smtClean="0">
                <a:latin typeface="Arial" panose="020B0604020202020204" pitchFamily="34" charset="0"/>
                <a:cs typeface="Arial" panose="020B0604020202020204" pitchFamily="34" charset="0"/>
              </a:rPr>
              <a:t/>
            </a:r>
            <a:br>
              <a:rPr lang="en-US" sz="14400" b="1" dirty="0" smtClean="0">
                <a:latin typeface="Arial" panose="020B0604020202020204" pitchFamily="34" charset="0"/>
                <a:cs typeface="Arial" panose="020B0604020202020204" pitchFamily="34" charset="0"/>
              </a:rPr>
            </a:br>
            <a:endParaRPr lang="en-US" sz="1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3696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45" y="235524"/>
            <a:ext cx="12053455" cy="7024258"/>
          </a:xfrm>
        </p:spPr>
        <p:txBody>
          <a:bodyPr>
            <a:normAutofit fontScale="90000"/>
          </a:bodyPr>
          <a:lstStyle/>
          <a:p>
            <a:r>
              <a:rPr lang="en-US" sz="8000" b="1" dirty="0" smtClean="0">
                <a:latin typeface="Arial" panose="020B0604020202020204" pitchFamily="34" charset="0"/>
                <a:cs typeface="Arial" panose="020B0604020202020204" pitchFamily="34" charset="0"/>
              </a:rPr>
              <a:t> </a:t>
            </a:r>
            <a:r>
              <a:rPr lang="en-US" sz="6700" b="1" dirty="0">
                <a:solidFill>
                  <a:srgbClr val="FF0000"/>
                </a:solidFill>
                <a:latin typeface="Arial" panose="020B0604020202020204" pitchFamily="34" charset="0"/>
                <a:cs typeface="Arial" panose="020B0604020202020204" pitchFamily="34" charset="0"/>
              </a:rPr>
              <a:t>N</a:t>
            </a:r>
            <a:r>
              <a:rPr lang="en-US" sz="6700" b="1" dirty="0" smtClean="0">
                <a:solidFill>
                  <a:srgbClr val="FF0000"/>
                </a:solidFill>
                <a:latin typeface="Arial" panose="020B0604020202020204" pitchFamily="34" charset="0"/>
                <a:cs typeface="Arial" panose="020B0604020202020204" pitchFamily="34" charset="0"/>
              </a:rPr>
              <a:t>ext Sunday, Dec 15- 1:00pm</a:t>
            </a:r>
            <a:r>
              <a:rPr lang="en-US" sz="6700" b="1" dirty="0" smtClean="0">
                <a:latin typeface="Arial" panose="020B0604020202020204" pitchFamily="34" charset="0"/>
                <a:cs typeface="Arial" panose="020B0604020202020204" pitchFamily="34" charset="0"/>
              </a:rPr>
              <a:t/>
            </a:r>
            <a:br>
              <a:rPr lang="en-US" sz="6700" b="1" dirty="0" smtClean="0">
                <a:latin typeface="Arial" panose="020B0604020202020204" pitchFamily="34" charset="0"/>
                <a:cs typeface="Arial" panose="020B0604020202020204" pitchFamily="34" charset="0"/>
              </a:rPr>
            </a:br>
            <a:r>
              <a:rPr lang="en-US" sz="6700" b="1" dirty="0" smtClean="0">
                <a:latin typeface="Arial" panose="020B0604020202020204" pitchFamily="34" charset="0"/>
                <a:cs typeface="Arial" panose="020B0604020202020204" pitchFamily="34" charset="0"/>
              </a:rPr>
              <a:t>“Peace on Earth”</a:t>
            </a:r>
            <a:br>
              <a:rPr lang="en-US" sz="6700" b="1" dirty="0" smtClean="0">
                <a:latin typeface="Arial" panose="020B0604020202020204" pitchFamily="34" charset="0"/>
                <a:cs typeface="Arial" panose="020B0604020202020204" pitchFamily="34" charset="0"/>
              </a:rPr>
            </a:br>
            <a:r>
              <a:rPr lang="en-US" sz="6700" b="1" dirty="0" smtClean="0">
                <a:latin typeface="Arial" panose="020B0604020202020204" pitchFamily="34" charset="0"/>
                <a:cs typeface="Arial" panose="020B0604020202020204" pitchFamily="34" charset="0"/>
              </a:rPr>
              <a:t/>
            </a:r>
            <a:br>
              <a:rPr lang="en-US" sz="6700" b="1" dirty="0" smtClean="0">
                <a:latin typeface="Arial" panose="020B0604020202020204" pitchFamily="34" charset="0"/>
                <a:cs typeface="Arial" panose="020B0604020202020204" pitchFamily="34" charset="0"/>
              </a:rPr>
            </a:br>
            <a:r>
              <a:rPr lang="en-US" sz="6700" b="1" dirty="0" smtClean="0">
                <a:solidFill>
                  <a:srgbClr val="FF0000"/>
                </a:solidFill>
                <a:latin typeface="Arial" panose="020B0604020202020204" pitchFamily="34" charset="0"/>
                <a:cs typeface="Arial" panose="020B0604020202020204" pitchFamily="34" charset="0"/>
              </a:rPr>
              <a:t>Sunday, December  22</a:t>
            </a:r>
            <a:br>
              <a:rPr lang="en-US" sz="6700" b="1" dirty="0" smtClean="0">
                <a:solidFill>
                  <a:srgbClr val="FF0000"/>
                </a:solidFill>
                <a:latin typeface="Arial" panose="020B0604020202020204" pitchFamily="34" charset="0"/>
                <a:cs typeface="Arial" panose="020B0604020202020204" pitchFamily="34" charset="0"/>
              </a:rPr>
            </a:br>
            <a:r>
              <a:rPr lang="en-US" sz="6700" b="1" dirty="0" smtClean="0">
                <a:solidFill>
                  <a:srgbClr val="FF0000"/>
                </a:solidFill>
                <a:latin typeface="Arial" panose="020B0604020202020204" pitchFamily="34" charset="0"/>
                <a:cs typeface="Arial" panose="020B0604020202020204" pitchFamily="34" charset="0"/>
              </a:rPr>
              <a:t>10:00AM  </a:t>
            </a:r>
            <a:br>
              <a:rPr lang="en-US" sz="6700" b="1" dirty="0" smtClean="0">
                <a:solidFill>
                  <a:srgbClr val="FF0000"/>
                </a:solidFill>
                <a:latin typeface="Arial" panose="020B0604020202020204" pitchFamily="34" charset="0"/>
                <a:cs typeface="Arial" panose="020B0604020202020204" pitchFamily="34" charset="0"/>
              </a:rPr>
            </a:br>
            <a:r>
              <a:rPr lang="en-US" sz="6700" b="1" dirty="0" smtClean="0">
                <a:latin typeface="Arial" panose="020B0604020202020204" pitchFamily="34" charset="0"/>
                <a:cs typeface="Arial" panose="020B0604020202020204" pitchFamily="34" charset="0"/>
              </a:rPr>
              <a:t>First Presbyterian Church</a:t>
            </a:r>
            <a:r>
              <a:rPr lang="en-US" sz="6700" b="1" dirty="0" smtClean="0">
                <a:solidFill>
                  <a:srgbClr val="FF0000"/>
                </a:solidFill>
                <a:latin typeface="Arial" panose="020B0604020202020204" pitchFamily="34" charset="0"/>
                <a:cs typeface="Arial" panose="020B0604020202020204" pitchFamily="34" charset="0"/>
              </a:rPr>
              <a:t/>
            </a:r>
            <a:br>
              <a:rPr lang="en-US" sz="6700" b="1" dirty="0" smtClean="0">
                <a:solidFill>
                  <a:srgbClr val="FF0000"/>
                </a:solidFill>
                <a:latin typeface="Arial" panose="020B0604020202020204" pitchFamily="34" charset="0"/>
                <a:cs typeface="Arial" panose="020B0604020202020204" pitchFamily="34" charset="0"/>
              </a:rPr>
            </a:br>
            <a:r>
              <a:rPr lang="en-US" sz="6700" b="1" dirty="0" smtClean="0">
                <a:latin typeface="Arial" panose="020B0604020202020204" pitchFamily="34" charset="0"/>
                <a:cs typeface="Arial" panose="020B0604020202020204" pitchFamily="34" charset="0"/>
              </a:rPr>
              <a:t/>
            </a:r>
            <a:br>
              <a:rPr lang="en-US" sz="6700" b="1" dirty="0" smtClean="0">
                <a:latin typeface="Arial" panose="020B0604020202020204" pitchFamily="34" charset="0"/>
                <a:cs typeface="Arial" panose="020B0604020202020204" pitchFamily="34" charset="0"/>
              </a:rPr>
            </a:br>
            <a:endParaRPr lang="en-US" sz="67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0999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447800"/>
            <a:ext cx="11163300" cy="3524249"/>
          </a:xfrm>
        </p:spPr>
        <p:txBody>
          <a:bodyPr>
            <a:normAutofit fontScale="90000"/>
          </a:bodyPr>
          <a:lstStyle/>
          <a:p>
            <a:r>
              <a:rPr lang="en-US" sz="8000" b="1" dirty="0" smtClean="0">
                <a:latin typeface="Arial" panose="020B0604020202020204" pitchFamily="34" charset="0"/>
                <a:cs typeface="Arial" panose="020B0604020202020204" pitchFamily="34" charset="0"/>
              </a:rPr>
              <a:t>Hope</a:t>
            </a:r>
            <a:r>
              <a:rPr lang="en-US" b="1" dirty="0" smtClean="0">
                <a:latin typeface="Arial" panose="020B0604020202020204" pitchFamily="34" charset="0"/>
                <a:cs typeface="Arial" panose="020B0604020202020204" pitchFamily="34" charset="0"/>
              </a:rPr>
              <a:t> is an Attitude</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Hope</a:t>
            </a:r>
            <a:r>
              <a:rPr lang="en-US" b="1" dirty="0" smtClean="0">
                <a:latin typeface="Arial" panose="020B0604020202020204" pitchFamily="34" charset="0"/>
                <a:cs typeface="Arial" panose="020B0604020202020204" pitchFamily="34" charset="0"/>
              </a:rPr>
              <a:t> lives in the </a:t>
            </a:r>
            <a:r>
              <a:rPr lang="en-US" b="1" dirty="0" smtClean="0">
                <a:latin typeface="Arial" panose="020B0604020202020204" pitchFamily="34" charset="0"/>
                <a:cs typeface="Arial" panose="020B0604020202020204" pitchFamily="34" charset="0"/>
              </a:rPr>
              <a:t>Mind</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7054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447800"/>
            <a:ext cx="11163300" cy="4457700"/>
          </a:xfrm>
        </p:spPr>
        <p:txBody>
          <a:bodyPr>
            <a:normAutofit fontScale="90000"/>
          </a:bodyPr>
          <a:lstStyle/>
          <a:p>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HOPE</a:t>
            </a:r>
            <a:r>
              <a:rPr lang="en-US" b="1" dirty="0" smtClean="0">
                <a:latin typeface="Arial" panose="020B0604020202020204" pitchFamily="34" charset="0"/>
                <a:cs typeface="Arial" panose="020B0604020202020204" pitchFamily="34" charset="0"/>
              </a:rPr>
              <a:t> says,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“Be strong and have courage”</a:t>
            </a:r>
            <a:br>
              <a:rPr lang="en-US" b="1" dirty="0" smtClean="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Hope </a:t>
            </a:r>
            <a:r>
              <a:rPr lang="en-US" b="1" dirty="0" smtClean="0">
                <a:latin typeface="Arial" panose="020B0604020202020204" pitchFamily="34" charset="0"/>
                <a:cs typeface="Arial" panose="020B0604020202020204" pitchFamily="34" charset="0"/>
              </a:rPr>
              <a:t>is optimistic!</a:t>
            </a:r>
            <a:br>
              <a:rPr lang="en-US" b="1" dirty="0" smtClean="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Hope</a:t>
            </a:r>
            <a:r>
              <a:rPr lang="en-US" b="1" dirty="0" smtClean="0">
                <a:latin typeface="Arial" panose="020B0604020202020204" pitchFamily="34" charset="0"/>
                <a:cs typeface="Arial" panose="020B0604020202020204" pitchFamily="34" charset="0"/>
              </a:rPr>
              <a:t> is a positive attitude!</a:t>
            </a:r>
            <a:br>
              <a:rPr lang="en-US" b="1" dirty="0" smtClean="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921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447800"/>
            <a:ext cx="11163300" cy="3524249"/>
          </a:xfrm>
        </p:spPr>
        <p:txBody>
          <a:bodyPr>
            <a:normAutofit fontScale="90000"/>
          </a:bodyPr>
          <a:lstStyle/>
          <a:p>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a:t>
            </a:r>
            <a:r>
              <a:rPr lang="en-US" sz="8000" b="1" dirty="0" smtClean="0">
                <a:latin typeface="Arial" panose="020B0604020202020204" pitchFamily="34" charset="0"/>
                <a:cs typeface="Arial" panose="020B0604020202020204" pitchFamily="34" charset="0"/>
              </a:rPr>
              <a:t>REJOICE!  REJOICE!</a:t>
            </a:r>
            <a:br>
              <a:rPr lang="en-US" sz="8000"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Emmanuel shall come to YOU, </a:t>
            </a:r>
            <a:br>
              <a:rPr lang="en-US" b="1" dirty="0" smtClean="0">
                <a:latin typeface="Arial" panose="020B0604020202020204" pitchFamily="34" charset="0"/>
                <a:cs typeface="Arial" panose="020B0604020202020204" pitchFamily="34" charset="0"/>
              </a:rPr>
            </a:br>
            <a:r>
              <a:rPr lang="en-US" b="1" dirty="0" smtClean="0">
                <a:latin typeface="Arial" panose="020B0604020202020204" pitchFamily="34" charset="0"/>
                <a:cs typeface="Arial" panose="020B0604020202020204" pitchFamily="34" charset="0"/>
              </a:rPr>
              <a:t>O Israel!”</a:t>
            </a:r>
            <a:br>
              <a:rPr lang="en-US" b="1" dirty="0" smtClean="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1667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447800"/>
            <a:ext cx="11163300" cy="3524249"/>
          </a:xfrm>
        </p:spPr>
        <p:txBody>
          <a:bodyPr>
            <a:normAutofit/>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391" y="277082"/>
            <a:ext cx="11464018" cy="6419850"/>
          </a:xfrm>
          <a:prstGeom prst="rect">
            <a:avLst/>
          </a:prstGeom>
        </p:spPr>
      </p:pic>
    </p:spTree>
    <p:extLst>
      <p:ext uri="{BB962C8B-B14F-4D97-AF65-F5344CB8AC3E}">
        <p14:creationId xmlns:p14="http://schemas.microsoft.com/office/powerpoint/2010/main" val="3040466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5300" y="1447800"/>
            <a:ext cx="11163300" cy="5659582"/>
          </a:xfrm>
        </p:spPr>
        <p:txBody>
          <a:bodyPr>
            <a:normAutofit fontScale="90000"/>
          </a:bodyPr>
          <a:lstStyle/>
          <a:p>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Do not fear! </a:t>
            </a:r>
            <a:br>
              <a:rPr lang="en-US" sz="8000" b="1" dirty="0" smtClean="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I bring you news of </a:t>
            </a:r>
            <a:r>
              <a:rPr lang="en-US" sz="8000" b="1" dirty="0" smtClean="0">
                <a:solidFill>
                  <a:srgbClr val="FF0000"/>
                </a:solidFill>
                <a:latin typeface="Arial" panose="020B0604020202020204" pitchFamily="34" charset="0"/>
                <a:cs typeface="Arial" panose="020B0604020202020204" pitchFamily="34" charset="0"/>
              </a:rPr>
              <a:t>GREAT JOY! </a:t>
            </a:r>
            <a:br>
              <a:rPr lang="en-US" sz="8000" b="1" dirty="0" smtClean="0">
                <a:solidFill>
                  <a:srgbClr val="FF0000"/>
                </a:solidFill>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Your Savior is born today in Bethlehem!</a:t>
            </a:r>
            <a:br>
              <a:rPr lang="en-US" sz="8000" b="1" dirty="0" smtClean="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Luke 2:10-11</a:t>
            </a:r>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6627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16527"/>
            <a:ext cx="12192000" cy="5659582"/>
          </a:xfrm>
        </p:spPr>
        <p:txBody>
          <a:bodyPr>
            <a:normAutofit fontScale="90000"/>
          </a:bodyPr>
          <a:lstStyle/>
          <a:p>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6300" b="1" dirty="0" smtClean="0">
                <a:solidFill>
                  <a:srgbClr val="FF0000"/>
                </a:solidFill>
                <a:latin typeface="Arial" panose="020B0604020202020204" pitchFamily="34" charset="0"/>
                <a:cs typeface="Arial" panose="020B0604020202020204" pitchFamily="34" charset="0"/>
              </a:rPr>
              <a:t>Joy</a:t>
            </a:r>
            <a:r>
              <a:rPr lang="en-US" sz="6300" b="1" dirty="0" smtClean="0">
                <a:latin typeface="Arial" panose="020B0604020202020204" pitchFamily="34" charset="0"/>
                <a:cs typeface="Arial" panose="020B0604020202020204" pitchFamily="34" charset="0"/>
              </a:rPr>
              <a:t> to the world</a:t>
            </a:r>
            <a:br>
              <a:rPr lang="en-US" sz="6300" b="1" dirty="0" smtClean="0">
                <a:latin typeface="Arial" panose="020B0604020202020204" pitchFamily="34" charset="0"/>
                <a:cs typeface="Arial" panose="020B0604020202020204" pitchFamily="34" charset="0"/>
              </a:rPr>
            </a:br>
            <a:r>
              <a:rPr lang="en-US" sz="6300" b="1" dirty="0" smtClean="0">
                <a:latin typeface="Arial" panose="020B0604020202020204" pitchFamily="34" charset="0"/>
                <a:cs typeface="Arial" panose="020B0604020202020204" pitchFamily="34" charset="0"/>
              </a:rPr>
              <a:t>The Lord is come</a:t>
            </a:r>
            <a:br>
              <a:rPr lang="en-US" sz="6300" b="1" dirty="0" smtClean="0">
                <a:latin typeface="Arial" panose="020B0604020202020204" pitchFamily="34" charset="0"/>
                <a:cs typeface="Arial" panose="020B0604020202020204" pitchFamily="34" charset="0"/>
              </a:rPr>
            </a:br>
            <a:r>
              <a:rPr lang="en-US" sz="6300" b="1" dirty="0" smtClean="0">
                <a:latin typeface="Arial" panose="020B0604020202020204" pitchFamily="34" charset="0"/>
                <a:cs typeface="Arial" panose="020B0604020202020204" pitchFamily="34" charset="0"/>
              </a:rPr>
              <a:t>Let earth receive her King</a:t>
            </a:r>
            <a:br>
              <a:rPr lang="en-US" sz="6300" b="1" dirty="0" smtClean="0">
                <a:latin typeface="Arial" panose="020B0604020202020204" pitchFamily="34" charset="0"/>
                <a:cs typeface="Arial" panose="020B0604020202020204" pitchFamily="34" charset="0"/>
              </a:rPr>
            </a:br>
            <a:r>
              <a:rPr lang="en-US" sz="6300" b="1" dirty="0" smtClean="0">
                <a:latin typeface="Arial" panose="020B0604020202020204" pitchFamily="34" charset="0"/>
                <a:cs typeface="Arial" panose="020B0604020202020204" pitchFamily="34" charset="0"/>
              </a:rPr>
              <a:t>Let every heart prepare Him room</a:t>
            </a:r>
            <a:br>
              <a:rPr lang="en-US" sz="6300" b="1" dirty="0" smtClean="0">
                <a:latin typeface="Arial" panose="020B0604020202020204" pitchFamily="34" charset="0"/>
                <a:cs typeface="Arial" panose="020B0604020202020204" pitchFamily="34" charset="0"/>
              </a:rPr>
            </a:br>
            <a:r>
              <a:rPr lang="en-US" sz="6300" b="1" dirty="0" smtClean="0">
                <a:latin typeface="Arial" panose="020B0604020202020204" pitchFamily="34" charset="0"/>
                <a:cs typeface="Arial" panose="020B0604020202020204" pitchFamily="34" charset="0"/>
              </a:rPr>
              <a:t>And heaven and nature sing!</a:t>
            </a:r>
            <a:r>
              <a:rPr lang="en-US" sz="6300" b="1" dirty="0" smtClean="0">
                <a:latin typeface="Arial" panose="020B0604020202020204" pitchFamily="34" charset="0"/>
                <a:cs typeface="Arial" panose="020B0604020202020204" pitchFamily="34" charset="0"/>
              </a:rPr>
              <a:t/>
            </a:r>
            <a:br>
              <a:rPr lang="en-US" sz="6300" b="1" dirty="0" smtClean="0">
                <a:latin typeface="Arial" panose="020B0604020202020204" pitchFamily="34" charset="0"/>
                <a:cs typeface="Arial" panose="020B0604020202020204" pitchFamily="34" charset="0"/>
              </a:rPr>
            </a:br>
            <a:endParaRPr lang="en-US" sz="6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4587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5659582"/>
          </a:xfrm>
        </p:spPr>
        <p:txBody>
          <a:bodyPr>
            <a:normAutofit/>
          </a:bodyPr>
          <a:lstStyle/>
          <a:p>
            <a:r>
              <a:rPr lang="en-US" sz="8000" b="1" dirty="0" smtClean="0">
                <a:latin typeface="Arial" panose="020B0604020202020204" pitchFamily="34" charset="0"/>
                <a:cs typeface="Arial" panose="020B0604020202020204" pitchFamily="34" charset="0"/>
              </a:rPr>
              <a:t>Why is Jesus </a:t>
            </a:r>
            <a:br>
              <a:rPr lang="en-US" sz="8000" b="1" dirty="0" smtClean="0">
                <a:latin typeface="Arial" panose="020B0604020202020204" pitchFamily="34" charset="0"/>
                <a:cs typeface="Arial" panose="020B0604020202020204" pitchFamily="34" charset="0"/>
              </a:rPr>
            </a:br>
            <a:r>
              <a:rPr lang="en-US" sz="8000" b="1" dirty="0" smtClean="0">
                <a:latin typeface="Arial" panose="020B0604020202020204" pitchFamily="34" charset="0"/>
                <a:cs typeface="Arial" panose="020B0604020202020204" pitchFamily="34" charset="0"/>
              </a:rPr>
              <a:t>the </a:t>
            </a:r>
            <a:r>
              <a:rPr lang="en-US" sz="8000" b="1" dirty="0" smtClean="0">
                <a:solidFill>
                  <a:srgbClr val="FF0000"/>
                </a:solidFill>
                <a:latin typeface="Arial" panose="020B0604020202020204" pitchFamily="34" charset="0"/>
                <a:cs typeface="Arial" panose="020B0604020202020204" pitchFamily="34" charset="0"/>
              </a:rPr>
              <a:t>JOY</a:t>
            </a:r>
            <a:r>
              <a:rPr lang="en-US" sz="8000" b="1" dirty="0" smtClean="0">
                <a:latin typeface="Arial" panose="020B0604020202020204" pitchFamily="34" charset="0"/>
                <a:cs typeface="Arial" panose="020B0604020202020204" pitchFamily="34" charset="0"/>
              </a:rPr>
              <a:t> of the world?</a:t>
            </a:r>
            <a:r>
              <a:rPr lang="en-US" sz="8000" b="1" dirty="0" smtClean="0">
                <a:latin typeface="Arial" panose="020B0604020202020204" pitchFamily="34" charset="0"/>
                <a:cs typeface="Arial" panose="020B0604020202020204" pitchFamily="34" charset="0"/>
              </a:rPr>
              <a:t/>
            </a:r>
            <a:br>
              <a:rPr lang="en-US" sz="8000" b="1" dirty="0" smtClean="0">
                <a:latin typeface="Arial" panose="020B0604020202020204" pitchFamily="34" charset="0"/>
                <a:cs typeface="Arial" panose="020B0604020202020204" pitchFamily="34" charset="0"/>
              </a:rPr>
            </a:b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2916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5659582"/>
          </a:xfrm>
        </p:spPr>
        <p:txBody>
          <a:bodyPr>
            <a:normAutofit/>
          </a:bodyPr>
          <a:lstStyle/>
          <a:p>
            <a:r>
              <a:rPr lang="en-US" sz="8000" b="1" dirty="0" smtClean="0">
                <a:latin typeface="Arial" panose="020B0604020202020204" pitchFamily="34" charset="0"/>
                <a:cs typeface="Arial" panose="020B0604020202020204" pitchFamily="34" charset="0"/>
              </a:rPr>
              <a:t>Can you have </a:t>
            </a:r>
            <a:br>
              <a:rPr lang="en-US" sz="8000" b="1" dirty="0" smtClean="0">
                <a:latin typeface="Arial" panose="020B0604020202020204" pitchFamily="34" charset="0"/>
                <a:cs typeface="Arial" panose="020B0604020202020204" pitchFamily="34" charset="0"/>
              </a:rPr>
            </a:br>
            <a:r>
              <a:rPr lang="en-US" sz="8000" b="1" dirty="0" smtClean="0">
                <a:solidFill>
                  <a:srgbClr val="FF0000"/>
                </a:solidFill>
                <a:latin typeface="Arial" panose="020B0604020202020204" pitchFamily="34" charset="0"/>
                <a:cs typeface="Arial" panose="020B0604020202020204" pitchFamily="34" charset="0"/>
              </a:rPr>
              <a:t>JOY</a:t>
            </a:r>
            <a:r>
              <a:rPr lang="en-US" sz="8000" b="1" dirty="0" smtClean="0">
                <a:latin typeface="Arial" panose="020B0604020202020204" pitchFamily="34" charset="0"/>
                <a:cs typeface="Arial" panose="020B0604020202020204" pitchFamily="34" charset="0"/>
              </a:rPr>
              <a:t> all the time?</a:t>
            </a:r>
            <a:r>
              <a:rPr lang="en-US" sz="8000" b="1" dirty="0" smtClean="0">
                <a:latin typeface="Arial" panose="020B0604020202020204" pitchFamily="34" charset="0"/>
                <a:cs typeface="Arial" panose="020B0604020202020204" pitchFamily="34" charset="0"/>
              </a:rPr>
              <a:t/>
            </a:r>
            <a:br>
              <a:rPr lang="en-US" sz="8000" b="1" dirty="0" smtClean="0">
                <a:latin typeface="Arial" panose="020B0604020202020204" pitchFamily="34" charset="0"/>
                <a:cs typeface="Arial" panose="020B0604020202020204" pitchFamily="34" charset="0"/>
              </a:rPr>
            </a:br>
            <a:endParaRPr lang="en-US"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68858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68</Words>
  <Application>Microsoft Office PowerPoint</Application>
  <PresentationFormat>Widescreen</PresentationFormat>
  <Paragraphs>33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Hope is an Attitude   Hope lives in the Mind</vt:lpstr>
      <vt:lpstr> HOPE says,  “Be strong and have courage”  Hope is optimistic! Hope is a positive attitude! </vt:lpstr>
      <vt:lpstr> “REJOICE!  REJOICE! Emmanuel shall come to YOU,  O Israel!” </vt:lpstr>
      <vt:lpstr> </vt:lpstr>
      <vt:lpstr> Do not fear!  I bring you news of GREAT JOY!  Your Savior is born today in Bethlehem! Luke 2:10-11 </vt:lpstr>
      <vt:lpstr> Joy to the world The Lord is come Let earth receive her King Let every heart prepare Him room And heaven and nature sing! </vt:lpstr>
      <vt:lpstr>Why is Jesus  the JOY of the world? </vt:lpstr>
      <vt:lpstr>Can you have  JOY all the time? </vt:lpstr>
      <vt:lpstr>James 1:2-4 Is your life filled with trouble and problems? Be filled with JOY! When your way is rough, your patience has a chance to grow! So let it grow  and don’t try to squirm out of your problems. When your patience is in full bloom,  then you will be ready for anything.  Strong on the inside! Full and complete! </vt:lpstr>
      <vt:lpstr>James 1:2-4 Is your life filled with trouble and problems?  </vt:lpstr>
      <vt:lpstr>James 1:2-4 Is your life filled with trouble and problems? Be filled with JOY!  </vt:lpstr>
      <vt:lpstr>James 1:2-4 When your way is rough,  your PATIENCE has a chance to grow. So let it grow and don’t try to squirm out  of your problems!  </vt:lpstr>
      <vt:lpstr>James 1:2-4 When your patience is in full bloom,  then you will be ready for anything!  </vt:lpstr>
      <vt:lpstr>James 1:2-4 Strong on the inside! Full and complete!  </vt:lpstr>
      <vt:lpstr> Jesus Others You </vt:lpstr>
      <vt:lpstr> Next Sunday, Dec 15- 1:00pm “Peace on Earth”  Sunday, December  22 10:00AM   First Presbyterian Church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Dale Boyer</dc:creator>
  <cp:lastModifiedBy>Dale Boyer</cp:lastModifiedBy>
  <cp:revision>26</cp:revision>
  <dcterms:created xsi:type="dcterms:W3CDTF">2019-12-01T15:26:08Z</dcterms:created>
  <dcterms:modified xsi:type="dcterms:W3CDTF">2019-12-08T14:26:48Z</dcterms:modified>
</cp:coreProperties>
</file>